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9"/>
  </p:handoutMasterIdLst>
  <p:sldIdLst>
    <p:sldId id="256" r:id="rId3"/>
    <p:sldId id="257" r:id="rId4"/>
    <p:sldId id="316" r:id="rId5"/>
    <p:sldId id="331" r:id="rId7"/>
    <p:sldId id="281" r:id="rId8"/>
    <p:sldId id="330" r:id="rId9"/>
    <p:sldId id="279" r:id="rId10"/>
    <p:sldId id="345" r:id="rId11"/>
    <p:sldId id="283" r:id="rId12"/>
    <p:sldId id="267" r:id="rId13"/>
    <p:sldId id="268" r:id="rId14"/>
    <p:sldId id="273" r:id="rId15"/>
    <p:sldId id="329" r:id="rId16"/>
    <p:sldId id="302" r:id="rId17"/>
    <p:sldId id="297" r:id="rId18"/>
  </p:sldIdLst>
  <p:sldSz cx="12192000" cy="6858000"/>
  <p:notesSz cx="7103745" cy="10234295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5B9BD5"/>
    <a:srgbClr val="1035AC"/>
    <a:srgbClr val="FFEBCC"/>
    <a:srgbClr val="FF8700"/>
    <a:srgbClr val="C9A655"/>
    <a:srgbClr val="DE9470"/>
    <a:srgbClr val="676863"/>
    <a:srgbClr val="EDECD0"/>
    <a:srgbClr val="BEC2A1"/>
    <a:srgbClr val="646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458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5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2021-0~1\AppData\Local\Temp\Rar$DIa15044.7040\Bug_1_1639444733c2edc90306fc9f1247ca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2021-0201\Desktop\&#24037;&#20316;&#31807;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&#24037;&#20316;&#31807;2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&#24037;&#20316;&#31807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2021</a:t>
            </a:r>
            <a:r>
              <a:rPr altLang="en-US"/>
              <a:t>年迭代统计</a:t>
            </a:r>
            <a:endParaRPr altLang="en-US"/>
          </a:p>
        </c:rich>
      </c:tx>
      <c:layout>
        <c:manualLayout>
          <c:xMode val="edge"/>
          <c:yMode val="edge"/>
          <c:x val="0.419624217118998"/>
          <c:y val="0.016203703703703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[Bug_1_1639444733c2edc90306fc9f1247ca.xls]Sheet3!$A$1:$R$1</c:f>
              <c:strCache>
                <c:ptCount val="18"/>
                <c:pt idx="0">
                  <c:v>2021-07-09迭代</c:v>
                </c:pt>
                <c:pt idx="1">
                  <c:v>2021-07-14迭代</c:v>
                </c:pt>
                <c:pt idx="2">
                  <c:v>2021-07-21迭代</c:v>
                </c:pt>
                <c:pt idx="3">
                  <c:v>2021-07-28迭代</c:v>
                </c:pt>
                <c:pt idx="4">
                  <c:v>2021-07-31迭代</c:v>
                </c:pt>
                <c:pt idx="5">
                  <c:v>2021-08-04迭代</c:v>
                </c:pt>
                <c:pt idx="6">
                  <c:v>2021-08-11迭代</c:v>
                </c:pt>
                <c:pt idx="7">
                  <c:v>2021-08-18迭代</c:v>
                </c:pt>
                <c:pt idx="8">
                  <c:v>2021-08-25迭代</c:v>
                </c:pt>
                <c:pt idx="9">
                  <c:v>2021-09-01迭代</c:v>
                </c:pt>
                <c:pt idx="10">
                  <c:v>2021-09-08迭代</c:v>
                </c:pt>
                <c:pt idx="11">
                  <c:v>2021-09-17迭代</c:v>
                </c:pt>
                <c:pt idx="12">
                  <c:v>2021-09-27迭代</c:v>
                </c:pt>
                <c:pt idx="13">
                  <c:v>2021-10-13迭代</c:v>
                </c:pt>
                <c:pt idx="14">
                  <c:v>2021-10-27迭代</c:v>
                </c:pt>
                <c:pt idx="15">
                  <c:v>2021-11-10迭代</c:v>
                </c:pt>
                <c:pt idx="16">
                  <c:v>2021-11-24迭代</c:v>
                </c:pt>
                <c:pt idx="17">
                  <c:v>2021-12-08迭代</c:v>
                </c:pt>
              </c:strCache>
            </c:strRef>
          </c:cat>
          <c:val>
            <c:numRef>
              <c:f>[Bug_1_1639444733c2edc90306fc9f1247ca.xls]Sheet3!$A$2:$R$2</c:f>
              <c:numCache>
                <c:formatCode>General</c:formatCode>
                <c:ptCount val="18"/>
                <c:pt idx="0">
                  <c:v>9</c:v>
                </c:pt>
                <c:pt idx="1">
                  <c:v>1</c:v>
                </c:pt>
                <c:pt idx="2">
                  <c:v>9</c:v>
                </c:pt>
                <c:pt idx="3">
                  <c:v>33</c:v>
                </c:pt>
                <c:pt idx="4">
                  <c:v>26</c:v>
                </c:pt>
                <c:pt idx="5">
                  <c:v>31</c:v>
                </c:pt>
                <c:pt idx="6">
                  <c:v>23</c:v>
                </c:pt>
                <c:pt idx="7">
                  <c:v>72</c:v>
                </c:pt>
                <c:pt idx="8">
                  <c:v>27</c:v>
                </c:pt>
                <c:pt idx="9">
                  <c:v>40</c:v>
                </c:pt>
                <c:pt idx="10">
                  <c:v>20</c:v>
                </c:pt>
                <c:pt idx="11">
                  <c:v>109</c:v>
                </c:pt>
                <c:pt idx="12">
                  <c:v>87</c:v>
                </c:pt>
                <c:pt idx="13">
                  <c:v>43</c:v>
                </c:pt>
                <c:pt idx="14">
                  <c:v>205</c:v>
                </c:pt>
                <c:pt idx="15">
                  <c:v>51</c:v>
                </c:pt>
                <c:pt idx="16">
                  <c:v>29</c:v>
                </c:pt>
                <c:pt idx="17">
                  <c:v>25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0"/>
        <c:axId val="886370145"/>
        <c:axId val="670418293"/>
      </c:barChart>
      <c:catAx>
        <c:axId val="886370145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70418293"/>
        <c:crosses val="autoZero"/>
        <c:auto val="1"/>
        <c:lblAlgn val="ctr"/>
        <c:lblOffset val="100"/>
        <c:noMultiLvlLbl val="0"/>
      </c:catAx>
      <c:valAx>
        <c:axId val="67041829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86370145"/>
        <c:crosses val="autoZero"/>
        <c:crossBetween val="between"/>
      </c:valAx>
      <c:spPr>
        <a:solidFill>
          <a:srgbClr val="FFEBCC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rgbClr val="FFEBCC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2021</a:t>
            </a:r>
            <a:r>
              <a:rPr altLang="en-US"/>
              <a:t>年</a:t>
            </a:r>
            <a:r>
              <a:rPr lang="en-US" altLang="zh-CN"/>
              <a:t>BUG</a:t>
            </a:r>
            <a:r>
              <a:rPr altLang="en-US"/>
              <a:t>统计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[工作簿1.xlsx]Sheet1!$A$2</c:f>
              <c:strCache>
                <c:ptCount val="1"/>
                <c:pt idx="0">
                  <c:v>一般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[工作簿1.xlsx]Sheet1!$B$1:$H$1</c:f>
              <c:numCache>
                <c:formatCode>yyyy"年"m"月";@</c:formatCode>
                <c:ptCount val="7"/>
                <c:pt idx="0" c:formatCode="yyyy&quot;年&quot;m&quot;月&quot;;@">
                  <c:v>44348</c:v>
                </c:pt>
                <c:pt idx="1" c:formatCode="yyyy&quot;年&quot;m&quot;月&quot;;@">
                  <c:v>44378</c:v>
                </c:pt>
                <c:pt idx="2" c:formatCode="yyyy&quot;年&quot;m&quot;月&quot;;@">
                  <c:v>44409</c:v>
                </c:pt>
                <c:pt idx="3" c:formatCode="yyyy&quot;年&quot;m&quot;月&quot;;@">
                  <c:v>44440</c:v>
                </c:pt>
                <c:pt idx="4" c:formatCode="yyyy&quot;年&quot;m&quot;月&quot;;@">
                  <c:v>44470</c:v>
                </c:pt>
                <c:pt idx="5" c:formatCode="yyyy&quot;年&quot;m&quot;月&quot;;@">
                  <c:v>44501</c:v>
                </c:pt>
                <c:pt idx="6" c:formatCode="yyyy&quot;年&quot;m&quot;月&quot;;@">
                  <c:v>44531</c:v>
                </c:pt>
              </c:numCache>
            </c:numRef>
          </c:cat>
          <c:val>
            <c:numRef>
              <c:f>[工作簿1.xlsx]Sheet1!$B$2:$H$2</c:f>
              <c:numCache>
                <c:formatCode>General</c:formatCode>
                <c:ptCount val="7"/>
                <c:pt idx="0">
                  <c:v>97</c:v>
                </c:pt>
                <c:pt idx="1">
                  <c:v>218</c:v>
                </c:pt>
                <c:pt idx="2">
                  <c:v>171</c:v>
                </c:pt>
                <c:pt idx="3">
                  <c:v>127</c:v>
                </c:pt>
                <c:pt idx="4">
                  <c:v>242</c:v>
                </c:pt>
                <c:pt idx="5">
                  <c:v>70</c:v>
                </c:pt>
                <c:pt idx="6">
                  <c:v>57</c:v>
                </c:pt>
              </c:numCache>
            </c:numRef>
          </c:val>
        </c:ser>
        <c:ser>
          <c:idx val="1"/>
          <c:order val="1"/>
          <c:tx>
            <c:strRef>
              <c:f>[工作簿1.xlsx]Sheet1!$A$3</c:f>
              <c:strCache>
                <c:ptCount val="1"/>
                <c:pt idx="0">
                  <c:v>严重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[工作簿1.xlsx]Sheet1!$B$1:$H$1</c:f>
              <c:numCache>
                <c:formatCode>yyyy"年"m"月";@</c:formatCode>
                <c:ptCount val="7"/>
                <c:pt idx="0" c:formatCode="yyyy&quot;年&quot;m&quot;月&quot;;@">
                  <c:v>44348</c:v>
                </c:pt>
                <c:pt idx="1" c:formatCode="yyyy&quot;年&quot;m&quot;月&quot;;@">
                  <c:v>44378</c:v>
                </c:pt>
                <c:pt idx="2" c:formatCode="yyyy&quot;年&quot;m&quot;月&quot;;@">
                  <c:v>44409</c:v>
                </c:pt>
                <c:pt idx="3" c:formatCode="yyyy&quot;年&quot;m&quot;月&quot;;@">
                  <c:v>44440</c:v>
                </c:pt>
                <c:pt idx="4" c:formatCode="yyyy&quot;年&quot;m&quot;月&quot;;@">
                  <c:v>44470</c:v>
                </c:pt>
                <c:pt idx="5" c:formatCode="yyyy&quot;年&quot;m&quot;月&quot;;@">
                  <c:v>44501</c:v>
                </c:pt>
                <c:pt idx="6" c:formatCode="yyyy&quot;年&quot;m&quot;月&quot;;@">
                  <c:v>44531</c:v>
                </c:pt>
              </c:numCache>
            </c:numRef>
          </c:cat>
          <c:val>
            <c:numRef>
              <c:f>[工作簿1.xlsx]Sheet1!$B$3:$H$3</c:f>
              <c:numCache>
                <c:formatCode>General</c:formatCode>
                <c:ptCount val="7"/>
                <c:pt idx="0">
                  <c:v>19</c:v>
                </c:pt>
                <c:pt idx="1">
                  <c:v>28</c:v>
                </c:pt>
                <c:pt idx="2">
                  <c:v>18</c:v>
                </c:pt>
                <c:pt idx="3">
                  <c:v>21</c:v>
                </c:pt>
                <c:pt idx="4">
                  <c:v>14</c:v>
                </c:pt>
                <c:pt idx="5">
                  <c:v>6</c:v>
                </c:pt>
                <c:pt idx="6">
                  <c:v>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69782467"/>
        <c:axId val="765338273"/>
      </c:barChart>
      <c:lineChart>
        <c:grouping val="standard"/>
        <c:varyColors val="0"/>
        <c:ser>
          <c:idx val="2"/>
          <c:order val="2"/>
          <c:tx>
            <c:strRef>
              <c:f>[工作簿1.xlsx]Sheet1!$A$4</c:f>
              <c:strCache>
                <c:ptCount val="1"/>
                <c:pt idx="0">
                  <c:v>提示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[工作簿1.xlsx]Sheet1!$B$1:$H$1</c:f>
              <c:numCache>
                <c:formatCode>yyyy"年"m"月";@</c:formatCode>
                <c:ptCount val="7"/>
                <c:pt idx="0" c:formatCode="yyyy&quot;年&quot;m&quot;月&quot;;@">
                  <c:v>44348</c:v>
                </c:pt>
                <c:pt idx="1" c:formatCode="yyyy&quot;年&quot;m&quot;月&quot;;@">
                  <c:v>44378</c:v>
                </c:pt>
                <c:pt idx="2" c:formatCode="yyyy&quot;年&quot;m&quot;月&quot;;@">
                  <c:v>44409</c:v>
                </c:pt>
                <c:pt idx="3" c:formatCode="yyyy&quot;年&quot;m&quot;月&quot;;@">
                  <c:v>44440</c:v>
                </c:pt>
                <c:pt idx="4" c:formatCode="yyyy&quot;年&quot;m&quot;月&quot;;@">
                  <c:v>44470</c:v>
                </c:pt>
                <c:pt idx="5" c:formatCode="yyyy&quot;年&quot;m&quot;月&quot;;@">
                  <c:v>44501</c:v>
                </c:pt>
                <c:pt idx="6" c:formatCode="yyyy&quot;年&quot;m&quot;月&quot;;@">
                  <c:v>44531</c:v>
                </c:pt>
              </c:numCache>
            </c:numRef>
          </c:cat>
          <c:val>
            <c:numRef>
              <c:f>[工作簿1.xlsx]Sheet1!$B$4:$H$4</c:f>
              <c:numCache>
                <c:formatCode>General</c:formatCode>
                <c:ptCount val="7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[工作簿1.xlsx]Sheet1!$A$5</c:f>
              <c:strCache>
                <c:ptCount val="1"/>
                <c:pt idx="0">
                  <c:v>建议</c:v>
                </c:pt>
              </c:strCache>
            </c:strRef>
          </c:tx>
          <c:spPr>
            <a:ln w="28575" cap="rnd">
              <a:solidFill>
                <a:srgbClr val="5B9BD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[工作簿1.xlsx]Sheet1!$B$1:$H$1</c:f>
              <c:numCache>
                <c:formatCode>yyyy"年"m"月";@</c:formatCode>
                <c:ptCount val="7"/>
                <c:pt idx="0" c:formatCode="yyyy&quot;年&quot;m&quot;月&quot;;@">
                  <c:v>44348</c:v>
                </c:pt>
                <c:pt idx="1" c:formatCode="yyyy&quot;年&quot;m&quot;月&quot;;@">
                  <c:v>44378</c:v>
                </c:pt>
                <c:pt idx="2" c:formatCode="yyyy&quot;年&quot;m&quot;月&quot;;@">
                  <c:v>44409</c:v>
                </c:pt>
                <c:pt idx="3" c:formatCode="yyyy&quot;年&quot;m&quot;月&quot;;@">
                  <c:v>44440</c:v>
                </c:pt>
                <c:pt idx="4" c:formatCode="yyyy&quot;年&quot;m&quot;月&quot;;@">
                  <c:v>44470</c:v>
                </c:pt>
                <c:pt idx="5" c:formatCode="yyyy&quot;年&quot;m&quot;月&quot;;@">
                  <c:v>44501</c:v>
                </c:pt>
                <c:pt idx="6" c:formatCode="yyyy&quot;年&quot;m&quot;月&quot;;@">
                  <c:v>44531</c:v>
                </c:pt>
              </c:numCache>
            </c:numRef>
          </c:cat>
          <c:val>
            <c:numRef>
              <c:f>[工作簿1.xlsx]Sheet1!$B$5:$H$5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269782467"/>
        <c:axId val="765338273"/>
      </c:lineChart>
      <c:dateAx>
        <c:axId val="269782467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65338273"/>
        <c:crosses val="autoZero"/>
        <c:auto val="1"/>
        <c:lblOffset val="100"/>
        <c:baseTimeUnit val="months"/>
      </c:dateAx>
      <c:valAx>
        <c:axId val="76533827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697824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accent6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线上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线下bug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[工作簿2]Sheet1!$B$1</c:f>
              <c:strCache>
                <c:ptCount val="1"/>
                <c:pt idx="0">
                  <c:v>线下BUG数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D7D31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4472C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1" i="0" u="none" strike="noStrike" kern="1200" baseline="0">
                    <a:solidFill>
                      <a:sysClr val="window" lastClr="FFFFFF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[工作簿2]Sheet1!$A$2:$A$6</c:f>
              <c:strCache>
                <c:ptCount val="5"/>
                <c:pt idx="0">
                  <c:v>报表</c:v>
                </c:pt>
                <c:pt idx="1">
                  <c:v>扫码开单</c:v>
                </c:pt>
                <c:pt idx="2">
                  <c:v>扫码入会/电子小票</c:v>
                </c:pt>
                <c:pt idx="3">
                  <c:v>资金上缴</c:v>
                </c:pt>
                <c:pt idx="4">
                  <c:v>营销活动/补贴挂账</c:v>
                </c:pt>
              </c:strCache>
            </c:strRef>
          </c:cat>
          <c:val>
            <c:numRef>
              <c:f>[工作簿2]Sheet1!$B$2:$B$6</c:f>
              <c:numCache>
                <c:formatCode>General</c:formatCode>
                <c:ptCount val="5"/>
                <c:pt idx="0">
                  <c:v>205</c:v>
                </c:pt>
                <c:pt idx="1">
                  <c:v>93</c:v>
                </c:pt>
                <c:pt idx="2">
                  <c:v>73</c:v>
                </c:pt>
                <c:pt idx="3">
                  <c:v>76</c:v>
                </c:pt>
                <c:pt idx="4">
                  <c:v>80</c:v>
                </c:pt>
              </c:numCache>
            </c:numRef>
          </c:val>
        </c:ser>
        <c:ser>
          <c:idx val="1"/>
          <c:order val="1"/>
          <c:tx>
            <c:strRef>
              <c:f>[工作簿2]Sheet1!$C$1</c:f>
              <c:strCache>
                <c:ptCount val="1"/>
                <c:pt idx="0">
                  <c:v>线上bug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D7D31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4472C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1" i="0" u="none" strike="noStrike" kern="1200" baseline="0">
                    <a:solidFill>
                      <a:sysClr val="window" lastClr="FFFFFF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[工作簿2]Sheet1!$A$2:$A$6</c:f>
              <c:strCache>
                <c:ptCount val="5"/>
                <c:pt idx="0">
                  <c:v>报表</c:v>
                </c:pt>
                <c:pt idx="1">
                  <c:v>扫码开单</c:v>
                </c:pt>
                <c:pt idx="2">
                  <c:v>扫码入会/电子小票</c:v>
                </c:pt>
                <c:pt idx="3">
                  <c:v>资金上缴</c:v>
                </c:pt>
                <c:pt idx="4">
                  <c:v>营销活动/补贴挂账</c:v>
                </c:pt>
              </c:strCache>
            </c:strRef>
          </c:cat>
          <c:val>
            <c:numRef>
              <c:f>[工作簿2]Sheet1!$C$2:$C$6</c:f>
              <c:numCache>
                <c:formatCode>General</c:formatCode>
                <c:ptCount val="5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3680981595092"/>
          <c:y val="0.14446863249554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ysClr val="window" lastClr="FFFFFF"/>
    </a:solidFill>
    <a:ln w="9525" cap="flat" cmpd="sng" algn="ctr">
      <a:solidFill>
        <a:sysClr val="windowText" lastClr="000000">
          <a:lumMod val="15000"/>
          <a:lumOff val="85000"/>
        </a:sys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线上、线下bug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[工作簿2]Sheet1!$B$1</c:f>
              <c:strCache>
                <c:ptCount val="1"/>
                <c:pt idx="0">
                  <c:v>线下BUG数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D7D31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4472C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1" i="0" u="none" strike="noStrike" kern="1200" baseline="0">
                    <a:solidFill>
                      <a:sysClr val="window" lastClr="FFFFFF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[工作簿2]Sheet1!$A$2:$A$6</c:f>
              <c:strCache>
                <c:ptCount val="5"/>
                <c:pt idx="0">
                  <c:v>报表</c:v>
                </c:pt>
                <c:pt idx="1">
                  <c:v>扫码开单</c:v>
                </c:pt>
                <c:pt idx="2">
                  <c:v>扫码入会/电子小票</c:v>
                </c:pt>
                <c:pt idx="3">
                  <c:v>资金上缴</c:v>
                </c:pt>
                <c:pt idx="4">
                  <c:v>营销活动/补贴挂账</c:v>
                </c:pt>
              </c:strCache>
            </c:strRef>
          </c:cat>
          <c:val>
            <c:numRef>
              <c:f>[工作簿2]Sheet1!$B$2:$B$6</c:f>
              <c:numCache>
                <c:formatCode>General</c:formatCode>
                <c:ptCount val="5"/>
                <c:pt idx="0">
                  <c:v>205</c:v>
                </c:pt>
                <c:pt idx="1">
                  <c:v>93</c:v>
                </c:pt>
                <c:pt idx="2">
                  <c:v>73</c:v>
                </c:pt>
                <c:pt idx="3">
                  <c:v>76</c:v>
                </c:pt>
                <c:pt idx="4">
                  <c:v>80</c:v>
                </c:pt>
              </c:numCache>
            </c:numRef>
          </c:val>
        </c:ser>
        <c:ser>
          <c:idx val="1"/>
          <c:order val="1"/>
          <c:tx>
            <c:strRef>
              <c:f>[工作簿2]Sheet1!$C$1</c:f>
              <c:strCache>
                <c:ptCount val="1"/>
                <c:pt idx="0">
                  <c:v>线上bug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D7D31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rgbClr val="4472C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1" i="0" u="none" strike="noStrike" kern="1200" baseline="0">
                    <a:solidFill>
                      <a:sysClr val="window" lastClr="FFFFFF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[工作簿2]Sheet1!$A$2:$A$6</c:f>
              <c:strCache>
                <c:ptCount val="5"/>
                <c:pt idx="0">
                  <c:v>报表</c:v>
                </c:pt>
                <c:pt idx="1">
                  <c:v>扫码开单</c:v>
                </c:pt>
                <c:pt idx="2">
                  <c:v>扫码入会/电子小票</c:v>
                </c:pt>
                <c:pt idx="3">
                  <c:v>资金上缴</c:v>
                </c:pt>
                <c:pt idx="4">
                  <c:v>营销活动/补贴挂账</c:v>
                </c:pt>
              </c:strCache>
            </c:strRef>
          </c:cat>
          <c:val>
            <c:numRef>
              <c:f>[工作簿2]Sheet1!$C$2:$C$6</c:f>
              <c:numCache>
                <c:formatCode>General</c:formatCode>
                <c:ptCount val="5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3680981595092"/>
          <c:y val="0.14446863249554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ysClr val="window" lastClr="FFFFFF"/>
    </a:solidFill>
    <a:ln w="9525" cap="flat" cmpd="sng" algn="ctr">
      <a:solidFill>
        <a:sysClr val="windowText" lastClr="000000">
          <a:lumMod val="15000"/>
          <a:lumOff val="85000"/>
        </a:sys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hartArea>
  <cs:dataLabel>
    <cs:lnRef idx="0"/>
    <cs:fillRef idx="0"/>
    <cs:effectRef idx="0"/>
    <cs:fontRef idx="minor">
      <a:sysClr val="window" lastClr="FFFFFF"/>
    </cs:fontRef>
    <cs:defRPr sz="900" b="1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ysClr val="windowText" lastClr="000000"/>
    </cs:fontRef>
    <cs:spPr>
      <a:solidFill>
        <a:srgbClr val="FFFFFF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ysClr val="windowText" lastClr="000000"/>
    </cs:fontRef>
    <cs:spPr>
      <a:solidFill>
        <a:srgbClr val="FFFFFF"/>
      </a:solidFill>
      <a:ln w="19050">
        <a:solidFill>
          <a:sysClr val="window" lastClr="FFFFFF"/>
        </a:solidFill>
      </a:ln>
    </cs:spPr>
  </cs:dataPoint3D>
  <cs:dataPointLine>
    <cs:lnRef idx="0">
      <cs:styleClr val="auto"/>
    </cs:lnRef>
    <cs:fillRef idx="0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ysClr val="windowText" lastClr="000000"/>
    </cs:fontRef>
    <cs:spPr>
      <a:solidFill>
        <a:srgbClr val="FFFFFF"/>
      </a:solidFill>
      <a:ln w="9525">
        <a:solidFill>
          <a:sysClr val="window" lastClr="FFFFFF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75000"/>
          <a:lumOff val="25000"/>
        </a:sysClr>
      </a:solidFill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0"/>
            <a:lumOff val="50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ash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hartArea>
  <cs:dataLabel>
    <cs:lnRef idx="0"/>
    <cs:fillRef idx="0"/>
    <cs:effectRef idx="0"/>
    <cs:fontRef idx="minor">
      <a:sysClr val="window" lastClr="FFFFFF"/>
    </cs:fontRef>
    <cs:defRPr sz="900" b="1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ysClr val="windowText" lastClr="000000"/>
    </cs:fontRef>
    <cs:spPr>
      <a:solidFill>
        <a:srgbClr val="FFFFFF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ysClr val="windowText" lastClr="000000"/>
    </cs:fontRef>
    <cs:spPr>
      <a:solidFill>
        <a:srgbClr val="FFFFFF"/>
      </a:solidFill>
      <a:ln w="19050">
        <a:solidFill>
          <a:sysClr val="window" lastClr="FFFFFF"/>
        </a:solidFill>
      </a:ln>
    </cs:spPr>
  </cs:dataPoint3D>
  <cs:dataPointLine>
    <cs:lnRef idx="0">
      <cs:styleClr val="auto"/>
    </cs:lnRef>
    <cs:fillRef idx="0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ysClr val="windowText" lastClr="000000"/>
    </cs:fontRef>
    <cs:spPr>
      <a:solidFill>
        <a:srgbClr val="FFFFFF"/>
      </a:solidFill>
      <a:ln w="9525">
        <a:solidFill>
          <a:sysClr val="window" lastClr="FFFFFF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75000"/>
          <a:lumOff val="25000"/>
        </a:sysClr>
      </a:solidFill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0"/>
            <a:lumOff val="50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ash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1234372" y="2793045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1235488" y="3688395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4" name="îš1ídê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23546"/>
              </a:gs>
              <a:gs pos="85000">
                <a:srgbClr val="1B222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/>
          <a:srcRect l="24162" t="23829" r="18379" b="19409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稻壳儿：耗崽设计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9" r="40833"/>
            <a:stretch>
              <a:fillRect/>
            </a:stretch>
          </p:blipFill>
          <p:spPr>
            <a:xfrm>
              <a:off x="3207657" y="0"/>
              <a:ext cx="5155811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1" r="65132"/>
            <a:stretch>
              <a:fillRect/>
            </a:stretch>
          </p:blipFill>
          <p:spPr>
            <a:xfrm>
              <a:off x="0" y="0"/>
              <a:ext cx="3356042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24" r="9074"/>
            <a:stretch>
              <a:fillRect/>
            </a:stretch>
          </p:blipFill>
          <p:spPr>
            <a:xfrm>
              <a:off x="8363469" y="0"/>
              <a:ext cx="3828531" cy="6858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00" advClick="0" advTm="4000">
        <p14:prism/>
      </p:transition>
    </mc:Choice>
    <mc:Fallback>
      <p:transition spd="slow" advClick="0" advTm="4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.png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2051685" y="2198370"/>
            <a:ext cx="879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XXXX</a:t>
            </a:r>
            <a:r>
              <a:rPr lang="zh-CN" altLang="en-US" sz="6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年员工述职报告</a:t>
            </a:r>
            <a:endParaRPr lang="zh-CN" altLang="en-US" sz="6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13653" y="3501154"/>
            <a:ext cx="3167798" cy="172788"/>
            <a:chOff x="2959004" y="3017709"/>
            <a:chExt cx="3168385" cy="172820"/>
          </a:xfrm>
          <a:solidFill>
            <a:schemeClr val="bg1"/>
          </a:solidFill>
        </p:grpSpPr>
        <p:sp>
          <p:nvSpPr>
            <p:cNvPr id="12" name="PA_矩形 6"/>
            <p:cNvSpPr/>
            <p:nvPr>
              <p:custDataLst>
                <p:tags r:id="rId2"/>
              </p:custDataLst>
            </p:nvPr>
          </p:nvSpPr>
          <p:spPr>
            <a:xfrm rot="2700000">
              <a:off x="4478177" y="3017709"/>
              <a:ext cx="172820" cy="1728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PA_直接连接符 8"/>
            <p:cNvCxnSpPr/>
            <p:nvPr>
              <p:custDataLst>
                <p:tags r:id="rId3"/>
              </p:custDataLst>
            </p:nvPr>
          </p:nvCxnSpPr>
          <p:spPr>
            <a:xfrm flipH="1">
              <a:off x="2959004" y="3104119"/>
              <a:ext cx="1368166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_直接连接符 9"/>
            <p:cNvCxnSpPr/>
            <p:nvPr>
              <p:custDataLst>
                <p:tags r:id="rId4"/>
              </p:custDataLst>
            </p:nvPr>
          </p:nvCxnSpPr>
          <p:spPr>
            <a:xfrm flipH="1">
              <a:off x="4816830" y="3103484"/>
              <a:ext cx="1310559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4116380" y="4734644"/>
            <a:ext cx="1920213" cy="360264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XXX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56607" y="4734644"/>
            <a:ext cx="1920213" cy="36026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 dirty="0" smtClean="0">
                <a:latin typeface="微软雅黑" panose="020B0503020204020204" charset="-122"/>
                <a:ea typeface="微软雅黑" panose="020B0503020204020204" charset="-122"/>
              </a:rPr>
              <a:t>部门：</a:t>
            </a: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XXXX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部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924596" y="3441975"/>
            <a:ext cx="1499614" cy="396287"/>
            <a:chOff x="1424694" y="3437117"/>
            <a:chExt cx="1499779" cy="396331"/>
          </a:xfrm>
          <a:solidFill>
            <a:schemeClr val="accent1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3492992" y="3588589"/>
            <a:ext cx="1499614" cy="385286"/>
            <a:chOff x="2993261" y="3583747"/>
            <a:chExt cx="1499779" cy="385328"/>
          </a:xfrm>
          <a:solidFill>
            <a:schemeClr val="accent2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5061385" y="3441976"/>
            <a:ext cx="1499614" cy="396286"/>
            <a:chOff x="4561827" y="3437117"/>
            <a:chExt cx="1499779" cy="396330"/>
          </a:xfrm>
          <a:solidFill>
            <a:schemeClr val="accent3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6629780" y="3588589"/>
            <a:ext cx="1499614" cy="385286"/>
            <a:chOff x="6130393" y="3583747"/>
            <a:chExt cx="1499779" cy="385328"/>
          </a:xfrm>
          <a:solidFill>
            <a:schemeClr val="accent4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8198174" y="3441975"/>
            <a:ext cx="1499614" cy="396287"/>
            <a:chOff x="7698960" y="3437117"/>
            <a:chExt cx="1499779" cy="396331"/>
          </a:xfrm>
          <a:solidFill>
            <a:schemeClr val="accent5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784612" y="2907158"/>
            <a:ext cx="464294" cy="464294"/>
            <a:chOff x="7287419" y="2577307"/>
            <a:chExt cx="464344" cy="464344"/>
          </a:xfrm>
          <a:solidFill>
            <a:schemeClr val="accent5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937940" y="4050109"/>
            <a:ext cx="465087" cy="46429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algn="ctr" defTabSz="240665" hangingPunct="0">
              <a:lnSpc>
                <a:spcPts val="2200"/>
              </a:lnSpc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5647427" y="2900728"/>
            <a:ext cx="465087" cy="391276"/>
            <a:chOff x="5368132" y="2625725"/>
            <a:chExt cx="465138" cy="391319"/>
          </a:xfrm>
          <a:solidFill>
            <a:schemeClr val="accent3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2442258" y="2906762"/>
            <a:ext cx="464294" cy="362706"/>
            <a:chOff x="2581275" y="1710532"/>
            <a:chExt cx="464344" cy="362744"/>
          </a:xfrm>
          <a:solidFill>
            <a:schemeClr val="accent1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7220761" y="4050109"/>
            <a:ext cx="319054" cy="465087"/>
            <a:chOff x="5441157" y="4440238"/>
            <a:chExt cx="319088" cy="465138"/>
          </a:xfrm>
          <a:solidFill>
            <a:schemeClr val="accent4"/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8" tIns="19048" rIns="19048" bIns="19048" anchor="ctr"/>
            <a:lstStyle/>
            <a:p>
              <a:pPr algn="ctr" defTabSz="240665" hangingPunct="0">
                <a:lnSpc>
                  <a:spcPts val="2200"/>
                </a:lnSpc>
              </a:pP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3" name="TextBox 23"/>
          <p:cNvSpPr txBox="1"/>
          <p:nvPr/>
        </p:nvSpPr>
        <p:spPr>
          <a:xfrm>
            <a:off x="6368415" y="2124075"/>
            <a:ext cx="349250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200"/>
              </a:lnSpc>
              <a:buClrTx/>
              <a:buSz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2、测试思维固化，不能完全性从使用者的角度使用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系统；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+mn-ea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6368572" y="1850973"/>
            <a:ext cx="640080" cy="373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用户</a:t>
            </a:r>
            <a:endParaRPr lang="zh-CN" altLang="en-US" dirty="0" smtClean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5079365" y="4744085"/>
            <a:ext cx="3047365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200"/>
              </a:lnSpc>
              <a:buClrTx/>
              <a:buSz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4、测试场景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涉及不全面，例如兼容性测试、暴力测试，专项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测试等。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+mn-ea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5079393" y="4471559"/>
            <a:ext cx="640080" cy="373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  <a:endParaRPr lang="zh-CN" altLang="en-US" dirty="0" smtClean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TextBox 23"/>
          <p:cNvSpPr txBox="1"/>
          <p:nvPr/>
        </p:nvSpPr>
        <p:spPr>
          <a:xfrm>
            <a:off x="3373755" y="2145030"/>
            <a:ext cx="239014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200"/>
              </a:lnSpc>
              <a:buClrTx/>
              <a:buSz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1、对于金蝶业务知识了解比较欠缺 ，对于与金蝶对接的需求测试比较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困难；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+mn-ea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3373691" y="1850973"/>
            <a:ext cx="640080" cy="373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务</a:t>
            </a:r>
            <a:endParaRPr lang="zh-CN" altLang="en-US" dirty="0" smtClean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TextBox 23"/>
          <p:cNvSpPr txBox="1"/>
          <p:nvPr/>
        </p:nvSpPr>
        <p:spPr>
          <a:xfrm>
            <a:off x="1924685" y="4744085"/>
            <a:ext cx="2573020" cy="65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200"/>
              </a:lnSpc>
              <a:buClrTx/>
              <a:buSzTx/>
              <a:buNone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3、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需要适应多样化测试，加强编写脚本能力；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+mn-ea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924717" y="4471559"/>
            <a:ext cx="640080" cy="373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技能</a:t>
            </a:r>
            <a:endParaRPr lang="zh-CN" altLang="en-US" dirty="0" smtClean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8046" y="482886"/>
            <a:ext cx="284734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2021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年工作中的不足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01955"/>
            <a:ext cx="453600" cy="436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ldLvl="0" animBg="1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876007" y="1751794"/>
            <a:ext cx="3909150" cy="4140488"/>
            <a:chOff x="950284" y="2059774"/>
            <a:chExt cx="3788406" cy="4012600"/>
          </a:xfrm>
        </p:grpSpPr>
        <p:sp>
          <p:nvSpPr>
            <p:cNvPr id="6" name="Freeform 5"/>
            <p:cNvSpPr/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5" rIns="91429" bIns="45715" numCol="1" anchor="t" anchorCtr="0" compatLnSpc="1"/>
            <a:lstStyle/>
            <a:p>
              <a:pPr algn="just">
                <a:lnSpc>
                  <a:spcPts val="2200"/>
                </a:lnSpc>
              </a:pPr>
              <a:endParaRPr lang="en-GB" sz="14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4" name="Donut 65"/>
          <p:cNvSpPr/>
          <p:nvPr/>
        </p:nvSpPr>
        <p:spPr>
          <a:xfrm>
            <a:off x="5935678" y="1218231"/>
            <a:ext cx="686928" cy="686928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22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66"/>
          <p:cNvSpPr>
            <a:spLocks noEditPoints="1"/>
          </p:cNvSpPr>
          <p:nvPr/>
        </p:nvSpPr>
        <p:spPr bwMode="auto">
          <a:xfrm>
            <a:off x="6130765" y="1405435"/>
            <a:ext cx="296750" cy="312520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200"/>
              </a:lnSpc>
            </a:pPr>
            <a:endParaRPr lang="zh-CN" altLang="en-US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67"/>
          <p:cNvSpPr>
            <a:spLocks noEditPoints="1"/>
          </p:cNvSpPr>
          <p:nvPr/>
        </p:nvSpPr>
        <p:spPr bwMode="auto">
          <a:xfrm>
            <a:off x="5092964" y="4298026"/>
            <a:ext cx="336888" cy="27237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200"/>
              </a:lnSpc>
            </a:pPr>
            <a:endParaRPr lang="zh-CN" altLang="en-US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69"/>
          <p:cNvSpPr>
            <a:spLocks noEditPoints="1"/>
          </p:cNvSpPr>
          <p:nvPr/>
        </p:nvSpPr>
        <p:spPr bwMode="auto">
          <a:xfrm>
            <a:off x="8833385" y="3661076"/>
            <a:ext cx="237973" cy="28814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29" tIns="45715" rIns="91429" bIns="45715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200"/>
              </a:lnSpc>
            </a:pPr>
            <a:endParaRPr lang="zh-CN" altLang="en-US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Donut 71"/>
          <p:cNvSpPr/>
          <p:nvPr/>
        </p:nvSpPr>
        <p:spPr>
          <a:xfrm>
            <a:off x="4919619" y="4103282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22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Donut 72"/>
          <p:cNvSpPr/>
          <p:nvPr/>
        </p:nvSpPr>
        <p:spPr>
          <a:xfrm>
            <a:off x="8609196" y="3488991"/>
            <a:ext cx="686928" cy="686928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22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73"/>
          <p:cNvSpPr txBox="1"/>
          <p:nvPr/>
        </p:nvSpPr>
        <p:spPr>
          <a:xfrm>
            <a:off x="6662048" y="1378819"/>
            <a:ext cx="1554480" cy="373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zh-CN" altLang="en-US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金蝶业务学习</a:t>
            </a:r>
            <a:endParaRPr lang="zh-CN" altLang="en-US" dirty="0" smtClean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TextBox 75"/>
          <p:cNvSpPr txBox="1"/>
          <p:nvPr/>
        </p:nvSpPr>
        <p:spPr>
          <a:xfrm>
            <a:off x="9373190" y="3666725"/>
            <a:ext cx="2011680" cy="373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zh-CN" altLang="en-US" sz="1800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学习用户使用习惯</a:t>
            </a:r>
            <a:endParaRPr lang="zh-CN" altLang="en-US" sz="2200" dirty="0" smtClean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TextBox 77"/>
          <p:cNvSpPr txBox="1"/>
          <p:nvPr/>
        </p:nvSpPr>
        <p:spPr>
          <a:xfrm>
            <a:off x="5628903" y="4403618"/>
            <a:ext cx="1097280" cy="373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200"/>
              </a:lnSpc>
            </a:pPr>
            <a:r>
              <a:rPr lang="zh-CN" altLang="en-US" sz="1800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提升技能</a:t>
            </a:r>
            <a:endParaRPr lang="zh-CN" altLang="en-US" sz="1800" dirty="0" smtClean="0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0" name="Rectangle 81"/>
          <p:cNvSpPr/>
          <p:nvPr/>
        </p:nvSpPr>
        <p:spPr>
          <a:xfrm>
            <a:off x="6157728" y="1949858"/>
            <a:ext cx="2275815" cy="1501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金蝶在整个业务系统中至关重要的，对于这块业务知识的欠缺，向对应的测试负责人了解基础业务知识，后续逐步慢慢加入金蝶业务测试。</a:t>
            </a:r>
            <a:endParaRPr lang="zh-CN" altLang="en-US" sz="120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ectangle 82"/>
          <p:cNvSpPr/>
          <p:nvPr/>
        </p:nvSpPr>
        <p:spPr>
          <a:xfrm>
            <a:off x="4919478" y="4888560"/>
            <a:ext cx="2275815" cy="93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20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</a:t>
            </a:r>
            <a:r>
              <a:rPr lang="zh-CN" sz="120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根据项目规划，提升测试能力，为后期项目多样化测试打下</a:t>
            </a:r>
            <a:r>
              <a:rPr lang="zh-CN" sz="120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基础。</a:t>
            </a:r>
            <a:endParaRPr lang="zh-CN" sz="120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ectangle 83"/>
          <p:cNvSpPr/>
          <p:nvPr/>
        </p:nvSpPr>
        <p:spPr>
          <a:xfrm>
            <a:off x="9109340" y="4175533"/>
            <a:ext cx="2275815" cy="93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多了解用户的学习能力，贴合用户背景的使用习惯，真正模拟用户的</a:t>
            </a:r>
            <a:r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操作。</a:t>
            </a:r>
            <a:endParaRPr lang="zh-CN" altLang="en-US" sz="120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48046" y="482886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解决措施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01955"/>
            <a:ext cx="453600" cy="436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8" grpId="0" animBg="1"/>
      <p:bldP spid="80" grpId="0" animBg="1"/>
      <p:bldP spid="81" grpId="0" animBg="1"/>
      <p:bldP spid="82" grpId="0"/>
      <p:bldP spid="84" grpId="0"/>
      <p:bldP spid="86" grpId="0"/>
      <p:bldP spid="90" grpId="0"/>
      <p:bldP spid="91" grpId="0"/>
      <p:bldP spid="92" grpId="0"/>
      <p:bldP spid="74" grpId="1" animBg="1"/>
      <p:bldP spid="75" grpId="1" animBg="1"/>
      <p:bldP spid="76" grpId="1" animBg="1"/>
      <p:bldP spid="78" grpId="1" animBg="1"/>
      <p:bldP spid="80" grpId="1" animBg="1"/>
      <p:bldP spid="81" grpId="1" animBg="1"/>
      <p:bldP spid="82" grpId="1"/>
      <p:bldP spid="84" grpId="1"/>
      <p:bldP spid="86" grpId="1"/>
      <p:bldP spid="90" grpId="1"/>
      <p:bldP spid="91" grpId="1"/>
      <p:bldP spid="9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8046" y="482886"/>
            <a:ext cx="223774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2022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年工作目标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Rectangle 42"/>
          <p:cNvSpPr/>
          <p:nvPr/>
        </p:nvSpPr>
        <p:spPr bwMode="auto">
          <a:xfrm>
            <a:off x="344073" y="3811651"/>
            <a:ext cx="1837078" cy="26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p>
            <a:pPr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工作技能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Bebas Neue" charset="0"/>
              <a:sym typeface="Bebas Neue" charset="0"/>
            </a:endParaRPr>
          </a:p>
        </p:txBody>
      </p:sp>
      <p:sp>
        <p:nvSpPr>
          <p:cNvPr id="7" name="Rectangle 43"/>
          <p:cNvSpPr/>
          <p:nvPr/>
        </p:nvSpPr>
        <p:spPr bwMode="auto">
          <a:xfrm>
            <a:off x="330200" y="4035425"/>
            <a:ext cx="353123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、学习接口自动化测试，并落地实际运用到项目中；</a:t>
            </a: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增加多样化测试，例如系统稳定性测试、弱网测试等。</a:t>
            </a: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</p:txBody>
      </p:sp>
      <p:sp>
        <p:nvSpPr>
          <p:cNvPr id="56" name="Rectangle 42"/>
          <p:cNvSpPr/>
          <p:nvPr/>
        </p:nvSpPr>
        <p:spPr bwMode="auto">
          <a:xfrm>
            <a:off x="8794018" y="2798081"/>
            <a:ext cx="1837078" cy="26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p>
            <a:pPr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个人管理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Bebas Neue" charset="0"/>
              <a:sym typeface="Bebas Neue" charset="0"/>
            </a:endParaRPr>
          </a:p>
        </p:txBody>
      </p:sp>
      <p:sp>
        <p:nvSpPr>
          <p:cNvPr id="57" name="Rectangle 43"/>
          <p:cNvSpPr/>
          <p:nvPr/>
        </p:nvSpPr>
        <p:spPr bwMode="auto">
          <a:xfrm>
            <a:off x="8794115" y="2989580"/>
            <a:ext cx="3188335" cy="96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、坚持按计划输出学习笔记，形成具有参考性文档；</a:t>
            </a: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、制定技能学习地图，充分了解个人技能欠缺的地方。</a:t>
            </a: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</p:txBody>
      </p:sp>
      <p:sp>
        <p:nvSpPr>
          <p:cNvPr id="10" name="Rectangle 42"/>
          <p:cNvSpPr/>
          <p:nvPr/>
        </p:nvSpPr>
        <p:spPr bwMode="auto">
          <a:xfrm>
            <a:off x="321433" y="1551051"/>
            <a:ext cx="1837078" cy="26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p>
            <a:pPr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产品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Bebas Neue" charset="0"/>
              <a:sym typeface="Bebas Neue" charset="0"/>
            </a:endParaRPr>
          </a:p>
        </p:txBody>
      </p:sp>
      <p:sp>
        <p:nvSpPr>
          <p:cNvPr id="11" name="Rectangle 43"/>
          <p:cNvSpPr/>
          <p:nvPr/>
        </p:nvSpPr>
        <p:spPr bwMode="auto">
          <a:xfrm>
            <a:off x="321310" y="1815465"/>
            <a:ext cx="4117975" cy="96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</a:t>
            </a:r>
            <a:r>
              <a:rPr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对产品的质量把控更加精细化，增加</a:t>
            </a:r>
            <a:r>
              <a:rPr 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用户</a:t>
            </a:r>
            <a:r>
              <a:rPr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对产品的信任度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；</a:t>
            </a: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、加强金蝶业务知识，全面了解系统业务；</a:t>
            </a: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3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、持续保持测试环节的内外部衔接作用：对接运营、产品、以及开发，快速响应问题、定位问题、解决问题。</a:t>
            </a: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322445" y="1315085"/>
            <a:ext cx="4264025" cy="3873500"/>
            <a:chOff x="3947" y="1161"/>
            <a:chExt cx="6715" cy="6100"/>
          </a:xfrm>
          <a:solidFill>
            <a:schemeClr val="accent2">
              <a:lumMod val="60000"/>
              <a:lumOff val="40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 rot="3709215">
              <a:off x="8967" y="5392"/>
              <a:ext cx="1699" cy="1693"/>
              <a:chOff x="6941874" y="3238539"/>
              <a:chExt cx="1078970" cy="1075365"/>
            </a:xfrm>
            <a:grpFill/>
          </p:grpSpPr>
          <p:sp>
            <p:nvSpPr>
              <p:cNvPr id="20" name="Freeform 16"/>
              <p:cNvSpPr/>
              <p:nvPr/>
            </p:nvSpPr>
            <p:spPr bwMode="auto">
              <a:xfrm>
                <a:off x="6941874" y="3238539"/>
                <a:ext cx="1041722" cy="978042"/>
              </a:xfrm>
              <a:custGeom>
                <a:avLst/>
                <a:gdLst>
                  <a:gd name="T0" fmla="*/ 343 w 366"/>
                  <a:gd name="T1" fmla="*/ 344 h 344"/>
                  <a:gd name="T2" fmla="*/ 0 w 366"/>
                  <a:gd name="T3" fmla="*/ 24 h 344"/>
                  <a:gd name="T4" fmla="*/ 6 w 366"/>
                  <a:gd name="T5" fmla="*/ 0 h 344"/>
                  <a:gd name="T6" fmla="*/ 366 w 366"/>
                  <a:gd name="T7" fmla="*/ 336 h 344"/>
                  <a:gd name="T8" fmla="*/ 343 w 366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344">
                    <a:moveTo>
                      <a:pt x="343" y="344"/>
                    </a:moveTo>
                    <a:cubicBezTo>
                      <a:pt x="293" y="185"/>
                      <a:pt x="162" y="63"/>
                      <a:pt x="0" y="2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76" y="41"/>
                      <a:pt x="314" y="170"/>
                      <a:pt x="366" y="336"/>
                    </a:cubicBezTo>
                    <a:lnTo>
                      <a:pt x="343" y="34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chemeClr val="accen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p>
                <a:endParaRPr lang="en-US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Freeform 17"/>
              <p:cNvSpPr/>
              <p:nvPr/>
            </p:nvSpPr>
            <p:spPr bwMode="auto">
              <a:xfrm>
                <a:off x="7869452" y="4162512"/>
                <a:ext cx="151392" cy="151392"/>
              </a:xfrm>
              <a:custGeom>
                <a:avLst/>
                <a:gdLst>
                  <a:gd name="T0" fmla="*/ 126 w 126"/>
                  <a:gd name="T1" fmla="*/ 0 h 126"/>
                  <a:gd name="T2" fmla="*/ 93 w 126"/>
                  <a:gd name="T3" fmla="*/ 126 h 126"/>
                  <a:gd name="T4" fmla="*/ 0 w 126"/>
                  <a:gd name="T5" fmla="*/ 36 h 126"/>
                  <a:gd name="T6" fmla="*/ 126 w 126"/>
                  <a:gd name="T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26">
                    <a:moveTo>
                      <a:pt x="126" y="0"/>
                    </a:moveTo>
                    <a:lnTo>
                      <a:pt x="93" y="126"/>
                    </a:lnTo>
                    <a:lnTo>
                      <a:pt x="0" y="36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p>
                <a:endParaRPr lang="en-US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3947" y="1161"/>
              <a:ext cx="6692" cy="6101"/>
              <a:chOff x="1958" y="2674"/>
              <a:chExt cx="6692" cy="6101"/>
            </a:xfrm>
            <a:grpFill/>
          </p:grpSpPr>
          <p:sp>
            <p:nvSpPr>
              <p:cNvPr id="15" name="Freeform 11"/>
              <p:cNvSpPr/>
              <p:nvPr/>
            </p:nvSpPr>
            <p:spPr bwMode="auto">
              <a:xfrm>
                <a:off x="4506" y="5425"/>
                <a:ext cx="3345" cy="3351"/>
              </a:xfrm>
              <a:custGeom>
                <a:avLst/>
                <a:gdLst>
                  <a:gd name="T0" fmla="*/ 747 w 747"/>
                  <a:gd name="T1" fmla="*/ 416 h 748"/>
                  <a:gd name="T2" fmla="*/ 747 w 747"/>
                  <a:gd name="T3" fmla="*/ 331 h 748"/>
                  <a:gd name="T4" fmla="*/ 656 w 747"/>
                  <a:gd name="T5" fmla="*/ 315 h 748"/>
                  <a:gd name="T6" fmla="*/ 615 w 747"/>
                  <a:gd name="T7" fmla="*/ 215 h 748"/>
                  <a:gd name="T8" fmla="*/ 668 w 747"/>
                  <a:gd name="T9" fmla="*/ 140 h 748"/>
                  <a:gd name="T10" fmla="*/ 608 w 747"/>
                  <a:gd name="T11" fmla="*/ 79 h 748"/>
                  <a:gd name="T12" fmla="*/ 532 w 747"/>
                  <a:gd name="T13" fmla="*/ 132 h 748"/>
                  <a:gd name="T14" fmla="*/ 432 w 747"/>
                  <a:gd name="T15" fmla="*/ 91 h 748"/>
                  <a:gd name="T16" fmla="*/ 416 w 747"/>
                  <a:gd name="T17" fmla="*/ 0 h 748"/>
                  <a:gd name="T18" fmla="*/ 331 w 747"/>
                  <a:gd name="T19" fmla="*/ 0 h 748"/>
                  <a:gd name="T20" fmla="*/ 315 w 747"/>
                  <a:gd name="T21" fmla="*/ 91 h 748"/>
                  <a:gd name="T22" fmla="*/ 215 w 747"/>
                  <a:gd name="T23" fmla="*/ 132 h 748"/>
                  <a:gd name="T24" fmla="*/ 139 w 747"/>
                  <a:gd name="T25" fmla="*/ 79 h 748"/>
                  <a:gd name="T26" fmla="*/ 79 w 747"/>
                  <a:gd name="T27" fmla="*/ 140 h 748"/>
                  <a:gd name="T28" fmla="*/ 132 w 747"/>
                  <a:gd name="T29" fmla="*/ 215 h 748"/>
                  <a:gd name="T30" fmla="*/ 91 w 747"/>
                  <a:gd name="T31" fmla="*/ 315 h 748"/>
                  <a:gd name="T32" fmla="*/ 0 w 747"/>
                  <a:gd name="T33" fmla="*/ 331 h 748"/>
                  <a:gd name="T34" fmla="*/ 0 w 747"/>
                  <a:gd name="T35" fmla="*/ 416 h 748"/>
                  <a:gd name="T36" fmla="*/ 91 w 747"/>
                  <a:gd name="T37" fmla="*/ 433 h 748"/>
                  <a:gd name="T38" fmla="*/ 132 w 747"/>
                  <a:gd name="T39" fmla="*/ 532 h 748"/>
                  <a:gd name="T40" fmla="*/ 79 w 747"/>
                  <a:gd name="T41" fmla="*/ 608 h 748"/>
                  <a:gd name="T42" fmla="*/ 139 w 747"/>
                  <a:gd name="T43" fmla="*/ 668 h 748"/>
                  <a:gd name="T44" fmla="*/ 215 w 747"/>
                  <a:gd name="T45" fmla="*/ 615 h 748"/>
                  <a:gd name="T46" fmla="*/ 315 w 747"/>
                  <a:gd name="T47" fmla="*/ 657 h 748"/>
                  <a:gd name="T48" fmla="*/ 331 w 747"/>
                  <a:gd name="T49" fmla="*/ 748 h 748"/>
                  <a:gd name="T50" fmla="*/ 416 w 747"/>
                  <a:gd name="T51" fmla="*/ 748 h 748"/>
                  <a:gd name="T52" fmla="*/ 432 w 747"/>
                  <a:gd name="T53" fmla="*/ 657 h 748"/>
                  <a:gd name="T54" fmla="*/ 532 w 747"/>
                  <a:gd name="T55" fmla="*/ 615 h 748"/>
                  <a:gd name="T56" fmla="*/ 608 w 747"/>
                  <a:gd name="T57" fmla="*/ 668 h 748"/>
                  <a:gd name="T58" fmla="*/ 668 w 747"/>
                  <a:gd name="T59" fmla="*/ 608 h 748"/>
                  <a:gd name="T60" fmla="*/ 615 w 747"/>
                  <a:gd name="T61" fmla="*/ 532 h 748"/>
                  <a:gd name="T62" fmla="*/ 656 w 747"/>
                  <a:gd name="T63" fmla="*/ 433 h 748"/>
                  <a:gd name="T64" fmla="*/ 747 w 747"/>
                  <a:gd name="T65" fmla="*/ 416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7" h="748">
                    <a:moveTo>
                      <a:pt x="747" y="416"/>
                    </a:moveTo>
                    <a:cubicBezTo>
                      <a:pt x="747" y="331"/>
                      <a:pt x="747" y="331"/>
                      <a:pt x="747" y="331"/>
                    </a:cubicBezTo>
                    <a:cubicBezTo>
                      <a:pt x="656" y="315"/>
                      <a:pt x="656" y="315"/>
                      <a:pt x="656" y="315"/>
                    </a:cubicBezTo>
                    <a:cubicBezTo>
                      <a:pt x="649" y="279"/>
                      <a:pt x="635" y="245"/>
                      <a:pt x="615" y="215"/>
                    </a:cubicBezTo>
                    <a:cubicBezTo>
                      <a:pt x="668" y="140"/>
                      <a:pt x="668" y="140"/>
                      <a:pt x="668" y="140"/>
                    </a:cubicBezTo>
                    <a:cubicBezTo>
                      <a:pt x="608" y="79"/>
                      <a:pt x="608" y="79"/>
                      <a:pt x="608" y="79"/>
                    </a:cubicBezTo>
                    <a:cubicBezTo>
                      <a:pt x="532" y="132"/>
                      <a:pt x="532" y="132"/>
                      <a:pt x="532" y="132"/>
                    </a:cubicBezTo>
                    <a:cubicBezTo>
                      <a:pt x="502" y="113"/>
                      <a:pt x="468" y="98"/>
                      <a:pt x="432" y="91"/>
                    </a:cubicBezTo>
                    <a:cubicBezTo>
                      <a:pt x="416" y="0"/>
                      <a:pt x="416" y="0"/>
                      <a:pt x="416" y="0"/>
                    </a:cubicBezTo>
                    <a:cubicBezTo>
                      <a:pt x="331" y="0"/>
                      <a:pt x="331" y="0"/>
                      <a:pt x="331" y="0"/>
                    </a:cubicBezTo>
                    <a:cubicBezTo>
                      <a:pt x="315" y="91"/>
                      <a:pt x="315" y="91"/>
                      <a:pt x="315" y="91"/>
                    </a:cubicBezTo>
                    <a:cubicBezTo>
                      <a:pt x="279" y="98"/>
                      <a:pt x="245" y="113"/>
                      <a:pt x="215" y="132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79" y="140"/>
                      <a:pt x="79" y="140"/>
                      <a:pt x="79" y="140"/>
                    </a:cubicBezTo>
                    <a:cubicBezTo>
                      <a:pt x="132" y="215"/>
                      <a:pt x="132" y="215"/>
                      <a:pt x="132" y="215"/>
                    </a:cubicBezTo>
                    <a:cubicBezTo>
                      <a:pt x="112" y="245"/>
                      <a:pt x="98" y="279"/>
                      <a:pt x="91" y="315"/>
                    </a:cubicBezTo>
                    <a:cubicBezTo>
                      <a:pt x="0" y="331"/>
                      <a:pt x="0" y="331"/>
                      <a:pt x="0" y="331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91" y="433"/>
                      <a:pt x="91" y="433"/>
                      <a:pt x="91" y="433"/>
                    </a:cubicBezTo>
                    <a:cubicBezTo>
                      <a:pt x="98" y="469"/>
                      <a:pt x="112" y="502"/>
                      <a:pt x="132" y="532"/>
                    </a:cubicBezTo>
                    <a:cubicBezTo>
                      <a:pt x="79" y="608"/>
                      <a:pt x="79" y="608"/>
                      <a:pt x="79" y="608"/>
                    </a:cubicBezTo>
                    <a:cubicBezTo>
                      <a:pt x="139" y="668"/>
                      <a:pt x="139" y="668"/>
                      <a:pt x="139" y="668"/>
                    </a:cubicBezTo>
                    <a:cubicBezTo>
                      <a:pt x="215" y="615"/>
                      <a:pt x="215" y="615"/>
                      <a:pt x="215" y="615"/>
                    </a:cubicBezTo>
                    <a:cubicBezTo>
                      <a:pt x="245" y="635"/>
                      <a:pt x="279" y="649"/>
                      <a:pt x="315" y="657"/>
                    </a:cubicBezTo>
                    <a:cubicBezTo>
                      <a:pt x="331" y="748"/>
                      <a:pt x="331" y="748"/>
                      <a:pt x="331" y="748"/>
                    </a:cubicBezTo>
                    <a:cubicBezTo>
                      <a:pt x="416" y="748"/>
                      <a:pt x="416" y="748"/>
                      <a:pt x="416" y="748"/>
                    </a:cubicBezTo>
                    <a:cubicBezTo>
                      <a:pt x="432" y="657"/>
                      <a:pt x="432" y="657"/>
                      <a:pt x="432" y="657"/>
                    </a:cubicBezTo>
                    <a:cubicBezTo>
                      <a:pt x="468" y="649"/>
                      <a:pt x="502" y="635"/>
                      <a:pt x="532" y="615"/>
                    </a:cubicBezTo>
                    <a:cubicBezTo>
                      <a:pt x="608" y="668"/>
                      <a:pt x="608" y="668"/>
                      <a:pt x="608" y="668"/>
                    </a:cubicBezTo>
                    <a:cubicBezTo>
                      <a:pt x="668" y="608"/>
                      <a:pt x="668" y="608"/>
                      <a:pt x="668" y="608"/>
                    </a:cubicBezTo>
                    <a:cubicBezTo>
                      <a:pt x="615" y="532"/>
                      <a:pt x="615" y="532"/>
                      <a:pt x="615" y="532"/>
                    </a:cubicBezTo>
                    <a:cubicBezTo>
                      <a:pt x="635" y="502"/>
                      <a:pt x="649" y="469"/>
                      <a:pt x="656" y="433"/>
                    </a:cubicBezTo>
                    <a:lnTo>
                      <a:pt x="747" y="416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algn="ctr"/>
                <a:endParaRPr lang="en-US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2840" y="4905"/>
                <a:ext cx="2042" cy="2195"/>
              </a:xfrm>
              <a:custGeom>
                <a:avLst/>
                <a:gdLst>
                  <a:gd name="T0" fmla="*/ 330 w 456"/>
                  <a:gd name="T1" fmla="*/ 367 h 490"/>
                  <a:gd name="T2" fmla="*/ 418 w 456"/>
                  <a:gd name="T3" fmla="*/ 404 h 490"/>
                  <a:gd name="T4" fmla="*/ 456 w 456"/>
                  <a:gd name="T5" fmla="*/ 343 h 490"/>
                  <a:gd name="T6" fmla="*/ 385 w 456"/>
                  <a:gd name="T7" fmla="*/ 283 h 490"/>
                  <a:gd name="T8" fmla="*/ 390 w 456"/>
                  <a:gd name="T9" fmla="*/ 241 h 490"/>
                  <a:gd name="T10" fmla="*/ 385 w 456"/>
                  <a:gd name="T11" fmla="*/ 203 h 490"/>
                  <a:gd name="T12" fmla="*/ 454 w 456"/>
                  <a:gd name="T13" fmla="*/ 142 h 490"/>
                  <a:gd name="T14" fmla="*/ 415 w 456"/>
                  <a:gd name="T15" fmla="*/ 82 h 490"/>
                  <a:gd name="T16" fmla="*/ 333 w 456"/>
                  <a:gd name="T17" fmla="*/ 118 h 490"/>
                  <a:gd name="T18" fmla="*/ 277 w 456"/>
                  <a:gd name="T19" fmla="*/ 87 h 490"/>
                  <a:gd name="T20" fmla="*/ 264 w 456"/>
                  <a:gd name="T21" fmla="*/ 0 h 490"/>
                  <a:gd name="T22" fmla="*/ 192 w 456"/>
                  <a:gd name="T23" fmla="*/ 0 h 490"/>
                  <a:gd name="T24" fmla="*/ 179 w 456"/>
                  <a:gd name="T25" fmla="*/ 87 h 490"/>
                  <a:gd name="T26" fmla="*/ 119 w 456"/>
                  <a:gd name="T27" fmla="*/ 121 h 490"/>
                  <a:gd name="T28" fmla="*/ 37 w 456"/>
                  <a:gd name="T29" fmla="*/ 86 h 490"/>
                  <a:gd name="T30" fmla="*/ 0 w 456"/>
                  <a:gd name="T31" fmla="*/ 147 h 490"/>
                  <a:gd name="T32" fmla="*/ 69 w 456"/>
                  <a:gd name="T33" fmla="*/ 206 h 490"/>
                  <a:gd name="T34" fmla="*/ 65 w 456"/>
                  <a:gd name="T35" fmla="*/ 241 h 490"/>
                  <a:gd name="T36" fmla="*/ 72 w 456"/>
                  <a:gd name="T37" fmla="*/ 286 h 490"/>
                  <a:gd name="T38" fmla="*/ 2 w 456"/>
                  <a:gd name="T39" fmla="*/ 348 h 490"/>
                  <a:gd name="T40" fmla="*/ 41 w 456"/>
                  <a:gd name="T41" fmla="*/ 408 h 490"/>
                  <a:gd name="T42" fmla="*/ 128 w 456"/>
                  <a:gd name="T43" fmla="*/ 369 h 490"/>
                  <a:gd name="T44" fmla="*/ 177 w 456"/>
                  <a:gd name="T45" fmla="*/ 396 h 490"/>
                  <a:gd name="T46" fmla="*/ 192 w 456"/>
                  <a:gd name="T47" fmla="*/ 490 h 490"/>
                  <a:gd name="T48" fmla="*/ 264 w 456"/>
                  <a:gd name="T49" fmla="*/ 490 h 490"/>
                  <a:gd name="T50" fmla="*/ 278 w 456"/>
                  <a:gd name="T51" fmla="*/ 396 h 490"/>
                  <a:gd name="T52" fmla="*/ 330 w 456"/>
                  <a:gd name="T53" fmla="*/ 367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6" h="490">
                    <a:moveTo>
                      <a:pt x="330" y="367"/>
                    </a:moveTo>
                    <a:cubicBezTo>
                      <a:pt x="418" y="404"/>
                      <a:pt x="418" y="404"/>
                      <a:pt x="418" y="404"/>
                    </a:cubicBezTo>
                    <a:cubicBezTo>
                      <a:pt x="456" y="343"/>
                      <a:pt x="456" y="343"/>
                      <a:pt x="456" y="343"/>
                    </a:cubicBezTo>
                    <a:cubicBezTo>
                      <a:pt x="385" y="283"/>
                      <a:pt x="385" y="283"/>
                      <a:pt x="385" y="283"/>
                    </a:cubicBezTo>
                    <a:cubicBezTo>
                      <a:pt x="388" y="270"/>
                      <a:pt x="390" y="256"/>
                      <a:pt x="390" y="241"/>
                    </a:cubicBezTo>
                    <a:cubicBezTo>
                      <a:pt x="390" y="228"/>
                      <a:pt x="388" y="215"/>
                      <a:pt x="385" y="203"/>
                    </a:cubicBezTo>
                    <a:cubicBezTo>
                      <a:pt x="454" y="142"/>
                      <a:pt x="454" y="142"/>
                      <a:pt x="454" y="142"/>
                    </a:cubicBezTo>
                    <a:cubicBezTo>
                      <a:pt x="415" y="82"/>
                      <a:pt x="415" y="82"/>
                      <a:pt x="415" y="82"/>
                    </a:cubicBezTo>
                    <a:cubicBezTo>
                      <a:pt x="333" y="118"/>
                      <a:pt x="333" y="118"/>
                      <a:pt x="333" y="118"/>
                    </a:cubicBezTo>
                    <a:cubicBezTo>
                      <a:pt x="317" y="104"/>
                      <a:pt x="298" y="94"/>
                      <a:pt x="277" y="87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79" y="87"/>
                      <a:pt x="179" y="87"/>
                      <a:pt x="179" y="87"/>
                    </a:cubicBezTo>
                    <a:cubicBezTo>
                      <a:pt x="156" y="94"/>
                      <a:pt x="136" y="106"/>
                      <a:pt x="119" y="121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69" y="206"/>
                      <a:pt x="69" y="206"/>
                      <a:pt x="69" y="206"/>
                    </a:cubicBezTo>
                    <a:cubicBezTo>
                      <a:pt x="67" y="217"/>
                      <a:pt x="65" y="229"/>
                      <a:pt x="65" y="241"/>
                    </a:cubicBezTo>
                    <a:cubicBezTo>
                      <a:pt x="65" y="257"/>
                      <a:pt x="68" y="272"/>
                      <a:pt x="72" y="286"/>
                    </a:cubicBezTo>
                    <a:cubicBezTo>
                      <a:pt x="2" y="348"/>
                      <a:pt x="2" y="348"/>
                      <a:pt x="2" y="348"/>
                    </a:cubicBezTo>
                    <a:cubicBezTo>
                      <a:pt x="41" y="408"/>
                      <a:pt x="41" y="408"/>
                      <a:pt x="41" y="408"/>
                    </a:cubicBezTo>
                    <a:cubicBezTo>
                      <a:pt x="128" y="369"/>
                      <a:pt x="128" y="369"/>
                      <a:pt x="128" y="369"/>
                    </a:cubicBezTo>
                    <a:cubicBezTo>
                      <a:pt x="142" y="381"/>
                      <a:pt x="159" y="390"/>
                      <a:pt x="177" y="396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264" y="490"/>
                      <a:pt x="264" y="490"/>
                      <a:pt x="264" y="490"/>
                    </a:cubicBezTo>
                    <a:cubicBezTo>
                      <a:pt x="278" y="396"/>
                      <a:pt x="278" y="396"/>
                      <a:pt x="278" y="396"/>
                    </a:cubicBezTo>
                    <a:cubicBezTo>
                      <a:pt x="297" y="389"/>
                      <a:pt x="315" y="380"/>
                      <a:pt x="330" y="367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algn="ctr"/>
                <a:endParaRPr lang="en-US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3811" y="3090"/>
                <a:ext cx="2227" cy="2142"/>
              </a:xfrm>
              <a:custGeom>
                <a:avLst/>
                <a:gdLst>
                  <a:gd name="T0" fmla="*/ 99 w 497"/>
                  <a:gd name="T1" fmla="*/ 302 h 478"/>
                  <a:gd name="T2" fmla="*/ 123 w 497"/>
                  <a:gd name="T3" fmla="*/ 340 h 478"/>
                  <a:gd name="T4" fmla="*/ 84 w 497"/>
                  <a:gd name="T5" fmla="*/ 425 h 478"/>
                  <a:gd name="T6" fmla="*/ 144 w 497"/>
                  <a:gd name="T7" fmla="*/ 464 h 478"/>
                  <a:gd name="T8" fmla="*/ 207 w 497"/>
                  <a:gd name="T9" fmla="*/ 393 h 478"/>
                  <a:gd name="T10" fmla="*/ 264 w 497"/>
                  <a:gd name="T11" fmla="*/ 397 h 478"/>
                  <a:gd name="T12" fmla="*/ 315 w 497"/>
                  <a:gd name="T13" fmla="*/ 478 h 478"/>
                  <a:gd name="T14" fmla="*/ 381 w 497"/>
                  <a:gd name="T15" fmla="*/ 449 h 478"/>
                  <a:gd name="T16" fmla="*/ 356 w 497"/>
                  <a:gd name="T17" fmla="*/ 357 h 478"/>
                  <a:gd name="T18" fmla="*/ 392 w 497"/>
                  <a:gd name="T19" fmla="*/ 309 h 478"/>
                  <a:gd name="T20" fmla="*/ 487 w 497"/>
                  <a:gd name="T21" fmla="*/ 307 h 478"/>
                  <a:gd name="T22" fmla="*/ 497 w 497"/>
                  <a:gd name="T23" fmla="*/ 236 h 478"/>
                  <a:gd name="T24" fmla="*/ 407 w 497"/>
                  <a:gd name="T25" fmla="*/ 210 h 478"/>
                  <a:gd name="T26" fmla="*/ 395 w 497"/>
                  <a:gd name="T27" fmla="*/ 170 h 478"/>
                  <a:gd name="T28" fmla="*/ 375 w 497"/>
                  <a:gd name="T29" fmla="*/ 137 h 478"/>
                  <a:gd name="T30" fmla="*/ 413 w 497"/>
                  <a:gd name="T31" fmla="*/ 54 h 478"/>
                  <a:gd name="T32" fmla="*/ 353 w 497"/>
                  <a:gd name="T33" fmla="*/ 14 h 478"/>
                  <a:gd name="T34" fmla="*/ 294 w 497"/>
                  <a:gd name="T35" fmla="*/ 81 h 478"/>
                  <a:gd name="T36" fmla="*/ 229 w 497"/>
                  <a:gd name="T37" fmla="*/ 75 h 478"/>
                  <a:gd name="T38" fmla="*/ 182 w 497"/>
                  <a:gd name="T39" fmla="*/ 0 h 478"/>
                  <a:gd name="T40" fmla="*/ 116 w 497"/>
                  <a:gd name="T41" fmla="*/ 29 h 478"/>
                  <a:gd name="T42" fmla="*/ 139 w 497"/>
                  <a:gd name="T43" fmla="*/ 115 h 478"/>
                  <a:gd name="T44" fmla="*/ 99 w 497"/>
                  <a:gd name="T45" fmla="*/ 170 h 478"/>
                  <a:gd name="T46" fmla="*/ 10 w 497"/>
                  <a:gd name="T47" fmla="*/ 171 h 478"/>
                  <a:gd name="T48" fmla="*/ 0 w 497"/>
                  <a:gd name="T49" fmla="*/ 242 h 478"/>
                  <a:gd name="T50" fmla="*/ 88 w 497"/>
                  <a:gd name="T51" fmla="*/ 268 h 478"/>
                  <a:gd name="T52" fmla="*/ 99 w 497"/>
                  <a:gd name="T53" fmla="*/ 302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97" h="478">
                    <a:moveTo>
                      <a:pt x="99" y="302"/>
                    </a:moveTo>
                    <a:cubicBezTo>
                      <a:pt x="105" y="316"/>
                      <a:pt x="113" y="329"/>
                      <a:pt x="123" y="340"/>
                    </a:cubicBezTo>
                    <a:cubicBezTo>
                      <a:pt x="84" y="425"/>
                      <a:pt x="84" y="425"/>
                      <a:pt x="84" y="425"/>
                    </a:cubicBezTo>
                    <a:cubicBezTo>
                      <a:pt x="144" y="464"/>
                      <a:pt x="144" y="464"/>
                      <a:pt x="144" y="464"/>
                    </a:cubicBezTo>
                    <a:cubicBezTo>
                      <a:pt x="207" y="393"/>
                      <a:pt x="207" y="393"/>
                      <a:pt x="207" y="393"/>
                    </a:cubicBezTo>
                    <a:cubicBezTo>
                      <a:pt x="225" y="398"/>
                      <a:pt x="244" y="399"/>
                      <a:pt x="264" y="397"/>
                    </a:cubicBezTo>
                    <a:cubicBezTo>
                      <a:pt x="315" y="478"/>
                      <a:pt x="315" y="478"/>
                      <a:pt x="315" y="478"/>
                    </a:cubicBezTo>
                    <a:cubicBezTo>
                      <a:pt x="381" y="449"/>
                      <a:pt x="381" y="449"/>
                      <a:pt x="381" y="449"/>
                    </a:cubicBezTo>
                    <a:cubicBezTo>
                      <a:pt x="356" y="357"/>
                      <a:pt x="356" y="357"/>
                      <a:pt x="356" y="357"/>
                    </a:cubicBezTo>
                    <a:cubicBezTo>
                      <a:pt x="371" y="343"/>
                      <a:pt x="383" y="327"/>
                      <a:pt x="392" y="309"/>
                    </a:cubicBezTo>
                    <a:cubicBezTo>
                      <a:pt x="487" y="307"/>
                      <a:pt x="487" y="307"/>
                      <a:pt x="487" y="307"/>
                    </a:cubicBezTo>
                    <a:cubicBezTo>
                      <a:pt x="497" y="236"/>
                      <a:pt x="497" y="236"/>
                      <a:pt x="497" y="236"/>
                    </a:cubicBezTo>
                    <a:cubicBezTo>
                      <a:pt x="407" y="210"/>
                      <a:pt x="407" y="210"/>
                      <a:pt x="407" y="210"/>
                    </a:cubicBezTo>
                    <a:cubicBezTo>
                      <a:pt x="405" y="197"/>
                      <a:pt x="401" y="183"/>
                      <a:pt x="395" y="170"/>
                    </a:cubicBezTo>
                    <a:cubicBezTo>
                      <a:pt x="390" y="158"/>
                      <a:pt x="383" y="147"/>
                      <a:pt x="375" y="137"/>
                    </a:cubicBezTo>
                    <a:cubicBezTo>
                      <a:pt x="413" y="54"/>
                      <a:pt x="413" y="54"/>
                      <a:pt x="413" y="54"/>
                    </a:cubicBezTo>
                    <a:cubicBezTo>
                      <a:pt x="353" y="14"/>
                      <a:pt x="353" y="14"/>
                      <a:pt x="353" y="14"/>
                    </a:cubicBezTo>
                    <a:cubicBezTo>
                      <a:pt x="294" y="81"/>
                      <a:pt x="294" y="81"/>
                      <a:pt x="294" y="81"/>
                    </a:cubicBezTo>
                    <a:cubicBezTo>
                      <a:pt x="273" y="74"/>
                      <a:pt x="251" y="72"/>
                      <a:pt x="229" y="75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16" y="29"/>
                      <a:pt x="116" y="29"/>
                      <a:pt x="116" y="29"/>
                    </a:cubicBezTo>
                    <a:cubicBezTo>
                      <a:pt x="139" y="115"/>
                      <a:pt x="139" y="115"/>
                      <a:pt x="139" y="115"/>
                    </a:cubicBezTo>
                    <a:cubicBezTo>
                      <a:pt x="122" y="130"/>
                      <a:pt x="108" y="149"/>
                      <a:pt x="99" y="170"/>
                    </a:cubicBezTo>
                    <a:cubicBezTo>
                      <a:pt x="10" y="171"/>
                      <a:pt x="10" y="171"/>
                      <a:pt x="10" y="17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8" y="268"/>
                      <a:pt x="88" y="268"/>
                      <a:pt x="88" y="268"/>
                    </a:cubicBezTo>
                    <a:cubicBezTo>
                      <a:pt x="90" y="279"/>
                      <a:pt x="94" y="291"/>
                      <a:pt x="99" y="302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algn="ctr"/>
                <a:endParaRPr lang="en-US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333" y="4581"/>
                <a:ext cx="1054" cy="1247"/>
                <a:chOff x="4171157" y="3154239"/>
                <a:chExt cx="669249" cy="791805"/>
              </a:xfrm>
              <a:grpFill/>
            </p:grpSpPr>
            <p:sp>
              <p:nvSpPr>
                <p:cNvPr id="18" name="Freeform 14"/>
                <p:cNvSpPr/>
                <p:nvPr/>
              </p:nvSpPr>
              <p:spPr bwMode="auto">
                <a:xfrm>
                  <a:off x="4208404" y="3154239"/>
                  <a:ext cx="632002" cy="688474"/>
                </a:xfrm>
                <a:custGeom>
                  <a:avLst/>
                  <a:gdLst>
                    <a:gd name="T0" fmla="*/ 24 w 222"/>
                    <a:gd name="T1" fmla="*/ 242 h 242"/>
                    <a:gd name="T2" fmla="*/ 0 w 222"/>
                    <a:gd name="T3" fmla="*/ 236 h 242"/>
                    <a:gd name="T4" fmla="*/ 214 w 222"/>
                    <a:gd name="T5" fmla="*/ 0 h 242"/>
                    <a:gd name="T6" fmla="*/ 222 w 222"/>
                    <a:gd name="T7" fmla="*/ 22 h 242"/>
                    <a:gd name="T8" fmla="*/ 24 w 222"/>
                    <a:gd name="T9" fmla="*/ 242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" h="242">
                      <a:moveTo>
                        <a:pt x="24" y="242"/>
                      </a:moveTo>
                      <a:cubicBezTo>
                        <a:pt x="0" y="236"/>
                        <a:pt x="0" y="236"/>
                        <a:pt x="0" y="236"/>
                      </a:cubicBezTo>
                      <a:cubicBezTo>
                        <a:pt x="27" y="126"/>
                        <a:pt x="107" y="38"/>
                        <a:pt x="214" y="0"/>
                      </a:cubicBezTo>
                      <a:cubicBezTo>
                        <a:pt x="222" y="22"/>
                        <a:pt x="222" y="22"/>
                        <a:pt x="222" y="22"/>
                      </a:cubicBezTo>
                      <a:cubicBezTo>
                        <a:pt x="123" y="58"/>
                        <a:pt x="49" y="140"/>
                        <a:pt x="24" y="24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chemeClr val="accent1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anchor="t" anchorCtr="0" compatLnSpc="1"/>
                <a:p>
                  <a:endParaRPr lang="en-US"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Freeform 15"/>
                <p:cNvSpPr/>
                <p:nvPr/>
              </p:nvSpPr>
              <p:spPr bwMode="auto">
                <a:xfrm>
                  <a:off x="4171157" y="3797055"/>
                  <a:ext cx="153795" cy="148989"/>
                </a:xfrm>
                <a:custGeom>
                  <a:avLst/>
                  <a:gdLst>
                    <a:gd name="T0" fmla="*/ 128 w 128"/>
                    <a:gd name="T1" fmla="*/ 24 h 124"/>
                    <a:gd name="T2" fmla="*/ 43 w 128"/>
                    <a:gd name="T3" fmla="*/ 124 h 124"/>
                    <a:gd name="T4" fmla="*/ 0 w 128"/>
                    <a:gd name="T5" fmla="*/ 0 h 124"/>
                    <a:gd name="T6" fmla="*/ 128 w 128"/>
                    <a:gd name="T7" fmla="*/ 24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8" h="124">
                      <a:moveTo>
                        <a:pt x="128" y="24"/>
                      </a:moveTo>
                      <a:lnTo>
                        <a:pt x="43" y="124"/>
                      </a:lnTo>
                      <a:lnTo>
                        <a:pt x="0" y="0"/>
                      </a:lnTo>
                      <a:lnTo>
                        <a:pt x="128" y="2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1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anchor="t" anchorCtr="0" compatLnSpc="1"/>
                <a:p>
                  <a:endParaRPr lang="en-US"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394" y="2674"/>
                <a:ext cx="995" cy="1241"/>
                <a:chOff x="4845213" y="1943101"/>
                <a:chExt cx="632002" cy="788201"/>
              </a:xfrm>
              <a:grpFill/>
            </p:grpSpPr>
            <p:sp>
              <p:nvSpPr>
                <p:cNvPr id="22" name="Freeform 18"/>
                <p:cNvSpPr/>
                <p:nvPr/>
              </p:nvSpPr>
              <p:spPr bwMode="auto">
                <a:xfrm>
                  <a:off x="4845213" y="1974341"/>
                  <a:ext cx="544291" cy="756961"/>
                </a:xfrm>
                <a:custGeom>
                  <a:avLst/>
                  <a:gdLst>
                    <a:gd name="T0" fmla="*/ 24 w 191"/>
                    <a:gd name="T1" fmla="*/ 266 h 266"/>
                    <a:gd name="T2" fmla="*/ 0 w 191"/>
                    <a:gd name="T3" fmla="*/ 263 h 266"/>
                    <a:gd name="T4" fmla="*/ 180 w 191"/>
                    <a:gd name="T5" fmla="*/ 0 h 266"/>
                    <a:gd name="T6" fmla="*/ 191 w 191"/>
                    <a:gd name="T7" fmla="*/ 21 h 266"/>
                    <a:gd name="T8" fmla="*/ 24 w 191"/>
                    <a:gd name="T9" fmla="*/ 266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1" h="266">
                      <a:moveTo>
                        <a:pt x="24" y="266"/>
                      </a:moveTo>
                      <a:cubicBezTo>
                        <a:pt x="0" y="263"/>
                        <a:pt x="0" y="263"/>
                        <a:pt x="0" y="263"/>
                      </a:cubicBezTo>
                      <a:cubicBezTo>
                        <a:pt x="12" y="151"/>
                        <a:pt x="79" y="52"/>
                        <a:pt x="180" y="0"/>
                      </a:cubicBezTo>
                      <a:cubicBezTo>
                        <a:pt x="191" y="21"/>
                        <a:pt x="191" y="21"/>
                        <a:pt x="191" y="21"/>
                      </a:cubicBezTo>
                      <a:cubicBezTo>
                        <a:pt x="98" y="70"/>
                        <a:pt x="35" y="161"/>
                        <a:pt x="24" y="2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solidFill>
                    <a:schemeClr val="accent1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anchor="t" anchorCtr="0" compatLnSpc="1"/>
                <a:p>
                  <a:endParaRPr lang="en-US"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Freeform 19"/>
                <p:cNvSpPr/>
                <p:nvPr/>
              </p:nvSpPr>
              <p:spPr bwMode="auto">
                <a:xfrm>
                  <a:off x="5321017" y="1943101"/>
                  <a:ext cx="156198" cy="141780"/>
                </a:xfrm>
                <a:custGeom>
                  <a:avLst/>
                  <a:gdLst>
                    <a:gd name="T0" fmla="*/ 0 w 130"/>
                    <a:gd name="T1" fmla="*/ 0 h 118"/>
                    <a:gd name="T2" fmla="*/ 130 w 130"/>
                    <a:gd name="T3" fmla="*/ 14 h 118"/>
                    <a:gd name="T4" fmla="*/ 54 w 130"/>
                    <a:gd name="T5" fmla="*/ 118 h 118"/>
                    <a:gd name="T6" fmla="*/ 0 w 130"/>
                    <a:gd name="T7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0" h="118">
                      <a:moveTo>
                        <a:pt x="0" y="0"/>
                      </a:moveTo>
                      <a:lnTo>
                        <a:pt x="130" y="14"/>
                      </a:lnTo>
                      <a:lnTo>
                        <a:pt x="54" y="1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1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anchor="t" anchorCtr="0" compatLnSpc="1"/>
                <a:p>
                  <a:endParaRPr lang="en-US"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1958" y="6833"/>
                <a:ext cx="1399" cy="547"/>
                <a:chOff x="3933198" y="4584096"/>
                <a:chExt cx="888546" cy="347240"/>
              </a:xfrm>
              <a:grpFill/>
            </p:grpSpPr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4474504" y="4584096"/>
                  <a:ext cx="347240" cy="347240"/>
                </a:xfrm>
                <a:prstGeom prst="line">
                  <a:avLst/>
                </a:prstGeom>
                <a:grpFill/>
                <a:ln w="9525">
                  <a:solidFill>
                    <a:srgbClr val="7F7A6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6"/>
                <p:cNvCxnSpPr/>
                <p:nvPr/>
              </p:nvCxnSpPr>
              <p:spPr>
                <a:xfrm flipH="1">
                  <a:off x="3933198" y="4931336"/>
                  <a:ext cx="541306" cy="0"/>
                </a:xfrm>
                <a:prstGeom prst="line">
                  <a:avLst/>
                </a:prstGeom>
                <a:grpFill/>
                <a:ln w="9525">
                  <a:solidFill>
                    <a:srgbClr val="7F7A63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8"/>
              <p:cNvCxnSpPr/>
              <p:nvPr/>
            </p:nvCxnSpPr>
            <p:spPr>
              <a:xfrm>
                <a:off x="7690" y="6067"/>
                <a:ext cx="961" cy="0"/>
              </a:xfrm>
              <a:prstGeom prst="line">
                <a:avLst/>
              </a:prstGeom>
              <a:grpFill/>
              <a:ln w="9525">
                <a:solidFill>
                  <a:srgbClr val="7F7A63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1958" y="4161"/>
                <a:ext cx="1579" cy="0"/>
              </a:xfrm>
              <a:prstGeom prst="line">
                <a:avLst/>
              </a:prstGeom>
              <a:grpFill/>
              <a:ln w="9525">
                <a:solidFill>
                  <a:srgbClr val="7F7A63"/>
                </a:solidFill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椭圆 53"/>
          <p:cNvSpPr/>
          <p:nvPr/>
        </p:nvSpPr>
        <p:spPr>
          <a:xfrm>
            <a:off x="6350635" y="3536315"/>
            <a:ext cx="1304290" cy="118681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5811520" y="1906270"/>
            <a:ext cx="789940" cy="70548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5137785" y="3061970"/>
            <a:ext cx="789940" cy="70548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89890"/>
            <a:ext cx="453600" cy="436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6" grpId="0"/>
      <p:bldP spid="57" grpId="0"/>
      <p:bldP spid="10" grpId="0"/>
      <p:bldP spid="11" grpId="0"/>
      <p:bldP spid="54" grpId="0" animBg="1"/>
      <p:bldP spid="55" grpId="0" animBg="1"/>
      <p:bldP spid="58" grpId="0" animBg="1"/>
      <p:bldP spid="6" grpId="1"/>
      <p:bldP spid="7" grpId="1"/>
      <p:bldP spid="56" grpId="1"/>
      <p:bldP spid="57" grpId="1"/>
      <p:bldP spid="10" grpId="1"/>
      <p:bldP spid="11" grpId="1"/>
      <p:bldP spid="54" grpId="1" animBg="1"/>
      <p:bldP spid="55" grpId="1" animBg="1"/>
      <p:bldP spid="5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8046" y="482886"/>
            <a:ext cx="223774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defTabSz="963930"/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2022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年工作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规划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047750" y="1393190"/>
          <a:ext cx="10196830" cy="445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170"/>
                <a:gridCol w="2225040"/>
                <a:gridCol w="1798320"/>
                <a:gridCol w="1609090"/>
                <a:gridCol w="3458210"/>
              </a:tblGrid>
              <a:tr h="399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待发展项</a:t>
                      </a:r>
                      <a:endParaRPr lang="zh-CN" altLang="en-US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阶段性发展目标</a:t>
                      </a:r>
                      <a:endParaRPr lang="zh-CN" altLang="en-US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阶段性行动计划</a:t>
                      </a:r>
                      <a:endParaRPr lang="zh-CN" altLang="en-US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衡量标准</a:t>
                      </a:r>
                      <a:endParaRPr lang="zh-CN" altLang="en-US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需要上级及公司给予的资源支持</a:t>
                      </a:r>
                      <a:endParaRPr lang="zh-CN" altLang="en-US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18160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 b="0">
                          <a:latin typeface="微软雅黑" panose="020B0503020204020204" charset="-122"/>
                          <a:ea typeface="微软雅黑" panose="020B0503020204020204" charset="-122"/>
                        </a:rPr>
                        <a:t>金蝶业务学习</a:t>
                      </a:r>
                      <a:endParaRPr lang="zh-CN" altLang="en-US" sz="1200" b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充分了解金蝶相关业务，独立测试金蝶相关需求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fontAlgn="auto">
                        <a:lnSpc>
                          <a:spcPct val="150000"/>
                        </a:lnSpc>
                        <a:buNone/>
                      </a:pPr>
                      <a:r>
                        <a:rPr 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月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、输出相关文档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需要向相关测试学习金蝶业务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接口自动化工具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完成仓储冒烟测试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脚本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月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-3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月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、脚本正常运行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、输出相关文档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需要更进一步了解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Python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语法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接口自动化工具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完成仓储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UAT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测试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脚本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月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-7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月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、脚本正常运行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、输出相关文档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系统集成项目管理工程师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获得证书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月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-5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月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获得证书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弱网测试、稳定性测试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lt"/>
                        </a:rPr>
                        <a:t>能在实际项目中运用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sym typeface="+mn-lt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月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、输出相关文档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、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lt"/>
                        </a:rPr>
                        <a:t>在实际项目中运用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lt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更精细化把控产品质量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lt"/>
                        </a:rPr>
                        <a:t>缺陷率降低到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sym typeface="+mn-lt"/>
                        </a:rPr>
                        <a:t>7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sym typeface="+mn-lt"/>
                        </a:rPr>
                        <a:t>%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  <a:sym typeface="+mn-lt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全年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缺陷率达到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7%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2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01955"/>
            <a:ext cx="453600" cy="436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8046" y="482886"/>
            <a:ext cx="15240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defTabSz="963930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开放性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模块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15920" y="2767330"/>
            <a:ext cx="706437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测试机型覆盖不全面，目前仅有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部安卓测试机，资源紧张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且兼容性测试覆盖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+mn-ea"/>
              </a:rPr>
              <a:t>不全；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+mn-ea"/>
            </a:endParaRPr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885190" y="1537335"/>
            <a:ext cx="1365885" cy="1510665"/>
          </a:xfrm>
          <a:custGeom>
            <a:avLst/>
            <a:gdLst>
              <a:gd name="connsiteX0" fmla="*/ 332813 w 483894"/>
              <a:gd name="connsiteY0" fmla="*/ 285272 h 608391"/>
              <a:gd name="connsiteX1" fmla="*/ 370636 w 483894"/>
              <a:gd name="connsiteY1" fmla="*/ 323201 h 608391"/>
              <a:gd name="connsiteX2" fmla="*/ 332813 w 483894"/>
              <a:gd name="connsiteY2" fmla="*/ 361130 h 608391"/>
              <a:gd name="connsiteX3" fmla="*/ 294990 w 483894"/>
              <a:gd name="connsiteY3" fmla="*/ 323201 h 608391"/>
              <a:gd name="connsiteX4" fmla="*/ 332813 w 483894"/>
              <a:gd name="connsiteY4" fmla="*/ 285272 h 608391"/>
              <a:gd name="connsiteX5" fmla="*/ 329299 w 483894"/>
              <a:gd name="connsiteY5" fmla="*/ 254544 h 608391"/>
              <a:gd name="connsiteX6" fmla="*/ 308471 w 483894"/>
              <a:gd name="connsiteY6" fmla="*/ 258937 h 608391"/>
              <a:gd name="connsiteX7" fmla="*/ 311405 w 483894"/>
              <a:gd name="connsiteY7" fmla="*/ 272119 h 608391"/>
              <a:gd name="connsiteX8" fmla="*/ 292924 w 483894"/>
              <a:gd name="connsiteY8" fmla="*/ 284422 h 608391"/>
              <a:gd name="connsiteX9" fmla="*/ 281776 w 483894"/>
              <a:gd name="connsiteY9" fmla="*/ 277099 h 608391"/>
              <a:gd name="connsiteX10" fmla="*/ 270042 w 483894"/>
              <a:gd name="connsiteY10" fmla="*/ 294967 h 608391"/>
              <a:gd name="connsiteX11" fmla="*/ 281483 w 483894"/>
              <a:gd name="connsiteY11" fmla="*/ 302290 h 608391"/>
              <a:gd name="connsiteX12" fmla="*/ 277376 w 483894"/>
              <a:gd name="connsiteY12" fmla="*/ 323966 h 608391"/>
              <a:gd name="connsiteX13" fmla="*/ 264175 w 483894"/>
              <a:gd name="connsiteY13" fmla="*/ 326895 h 608391"/>
              <a:gd name="connsiteX14" fmla="*/ 268282 w 483894"/>
              <a:gd name="connsiteY14" fmla="*/ 347399 h 608391"/>
              <a:gd name="connsiteX15" fmla="*/ 281483 w 483894"/>
              <a:gd name="connsiteY15" fmla="*/ 344763 h 608391"/>
              <a:gd name="connsiteX16" fmla="*/ 294097 w 483894"/>
              <a:gd name="connsiteY16" fmla="*/ 363217 h 608391"/>
              <a:gd name="connsiteX17" fmla="*/ 286763 w 483894"/>
              <a:gd name="connsiteY17" fmla="*/ 374348 h 608391"/>
              <a:gd name="connsiteX18" fmla="*/ 304364 w 483894"/>
              <a:gd name="connsiteY18" fmla="*/ 385772 h 608391"/>
              <a:gd name="connsiteX19" fmla="*/ 311698 w 483894"/>
              <a:gd name="connsiteY19" fmla="*/ 374641 h 608391"/>
              <a:gd name="connsiteX20" fmla="*/ 333699 w 483894"/>
              <a:gd name="connsiteY20" fmla="*/ 378742 h 608391"/>
              <a:gd name="connsiteX21" fmla="*/ 336633 w 483894"/>
              <a:gd name="connsiteY21" fmla="*/ 391923 h 608391"/>
              <a:gd name="connsiteX22" fmla="*/ 357167 w 483894"/>
              <a:gd name="connsiteY22" fmla="*/ 387529 h 608391"/>
              <a:gd name="connsiteX23" fmla="*/ 354527 w 483894"/>
              <a:gd name="connsiteY23" fmla="*/ 374348 h 608391"/>
              <a:gd name="connsiteX24" fmla="*/ 372715 w 483894"/>
              <a:gd name="connsiteY24" fmla="*/ 362045 h 608391"/>
              <a:gd name="connsiteX25" fmla="*/ 384155 w 483894"/>
              <a:gd name="connsiteY25" fmla="*/ 369368 h 608391"/>
              <a:gd name="connsiteX26" fmla="*/ 395596 w 483894"/>
              <a:gd name="connsiteY26" fmla="*/ 351500 h 608391"/>
              <a:gd name="connsiteX27" fmla="*/ 384449 w 483894"/>
              <a:gd name="connsiteY27" fmla="*/ 344177 h 608391"/>
              <a:gd name="connsiteX28" fmla="*/ 388556 w 483894"/>
              <a:gd name="connsiteY28" fmla="*/ 322208 h 608391"/>
              <a:gd name="connsiteX29" fmla="*/ 401756 w 483894"/>
              <a:gd name="connsiteY29" fmla="*/ 319572 h 608391"/>
              <a:gd name="connsiteX30" fmla="*/ 397356 w 483894"/>
              <a:gd name="connsiteY30" fmla="*/ 299068 h 608391"/>
              <a:gd name="connsiteX31" fmla="*/ 384155 w 483894"/>
              <a:gd name="connsiteY31" fmla="*/ 301704 h 608391"/>
              <a:gd name="connsiteX32" fmla="*/ 371541 w 483894"/>
              <a:gd name="connsiteY32" fmla="*/ 283250 h 608391"/>
              <a:gd name="connsiteX33" fmla="*/ 378875 w 483894"/>
              <a:gd name="connsiteY33" fmla="*/ 272119 h 608391"/>
              <a:gd name="connsiteX34" fmla="*/ 361274 w 483894"/>
              <a:gd name="connsiteY34" fmla="*/ 260695 h 608391"/>
              <a:gd name="connsiteX35" fmla="*/ 353940 w 483894"/>
              <a:gd name="connsiteY35" fmla="*/ 271826 h 608391"/>
              <a:gd name="connsiteX36" fmla="*/ 331939 w 483894"/>
              <a:gd name="connsiteY36" fmla="*/ 267725 h 608391"/>
              <a:gd name="connsiteX37" fmla="*/ 302012 w 483894"/>
              <a:gd name="connsiteY37" fmla="*/ 100461 h 608391"/>
              <a:gd name="connsiteX38" fmla="*/ 360970 w 483894"/>
              <a:gd name="connsiteY38" fmla="*/ 159348 h 608391"/>
              <a:gd name="connsiteX39" fmla="*/ 302012 w 483894"/>
              <a:gd name="connsiteY39" fmla="*/ 218235 h 608391"/>
              <a:gd name="connsiteX40" fmla="*/ 243054 w 483894"/>
              <a:gd name="connsiteY40" fmla="*/ 159348 h 608391"/>
              <a:gd name="connsiteX41" fmla="*/ 302012 w 483894"/>
              <a:gd name="connsiteY41" fmla="*/ 100461 h 608391"/>
              <a:gd name="connsiteX42" fmla="*/ 309644 w 483894"/>
              <a:gd name="connsiteY42" fmla="*/ 52722 h 608391"/>
              <a:gd name="connsiteX43" fmla="*/ 304951 w 483894"/>
              <a:gd name="connsiteY43" fmla="*/ 72933 h 608391"/>
              <a:gd name="connsiteX44" fmla="*/ 270922 w 483894"/>
              <a:gd name="connsiteY44" fmla="*/ 78792 h 608391"/>
              <a:gd name="connsiteX45" fmla="*/ 259775 w 483894"/>
              <a:gd name="connsiteY45" fmla="*/ 60924 h 608391"/>
              <a:gd name="connsiteX46" fmla="*/ 231907 w 483894"/>
              <a:gd name="connsiteY46" fmla="*/ 78499 h 608391"/>
              <a:gd name="connsiteX47" fmla="*/ 243054 w 483894"/>
              <a:gd name="connsiteY47" fmla="*/ 96074 h 608391"/>
              <a:gd name="connsiteX48" fmla="*/ 222813 w 483894"/>
              <a:gd name="connsiteY48" fmla="*/ 124487 h 608391"/>
              <a:gd name="connsiteX49" fmla="*/ 202278 w 483894"/>
              <a:gd name="connsiteY49" fmla="*/ 119508 h 608391"/>
              <a:gd name="connsiteX50" fmla="*/ 194945 w 483894"/>
              <a:gd name="connsiteY50" fmla="*/ 151729 h 608391"/>
              <a:gd name="connsiteX51" fmla="*/ 215479 w 483894"/>
              <a:gd name="connsiteY51" fmla="*/ 156416 h 608391"/>
              <a:gd name="connsiteX52" fmla="*/ 221346 w 483894"/>
              <a:gd name="connsiteY52" fmla="*/ 190394 h 608391"/>
              <a:gd name="connsiteX53" fmla="*/ 203452 w 483894"/>
              <a:gd name="connsiteY53" fmla="*/ 201525 h 608391"/>
              <a:gd name="connsiteX54" fmla="*/ 220759 w 483894"/>
              <a:gd name="connsiteY54" fmla="*/ 229353 h 608391"/>
              <a:gd name="connsiteX55" fmla="*/ 238654 w 483894"/>
              <a:gd name="connsiteY55" fmla="*/ 218222 h 608391"/>
              <a:gd name="connsiteX56" fmla="*/ 266815 w 483894"/>
              <a:gd name="connsiteY56" fmla="*/ 238433 h 608391"/>
              <a:gd name="connsiteX57" fmla="*/ 262122 w 483894"/>
              <a:gd name="connsiteY57" fmla="*/ 258645 h 608391"/>
              <a:gd name="connsiteX58" fmla="*/ 294097 w 483894"/>
              <a:gd name="connsiteY58" fmla="*/ 265968 h 608391"/>
              <a:gd name="connsiteX59" fmla="*/ 298791 w 483894"/>
              <a:gd name="connsiteY59" fmla="*/ 245756 h 608391"/>
              <a:gd name="connsiteX60" fmla="*/ 333112 w 483894"/>
              <a:gd name="connsiteY60" fmla="*/ 239898 h 608391"/>
              <a:gd name="connsiteX61" fmla="*/ 343966 w 483894"/>
              <a:gd name="connsiteY61" fmla="*/ 257766 h 608391"/>
              <a:gd name="connsiteX62" fmla="*/ 371835 w 483894"/>
              <a:gd name="connsiteY62" fmla="*/ 240191 h 608391"/>
              <a:gd name="connsiteX63" fmla="*/ 360687 w 483894"/>
              <a:gd name="connsiteY63" fmla="*/ 222615 h 608391"/>
              <a:gd name="connsiteX64" fmla="*/ 380928 w 483894"/>
              <a:gd name="connsiteY64" fmla="*/ 194495 h 608391"/>
              <a:gd name="connsiteX65" fmla="*/ 401463 w 483894"/>
              <a:gd name="connsiteY65" fmla="*/ 199182 h 608391"/>
              <a:gd name="connsiteX66" fmla="*/ 408797 w 483894"/>
              <a:gd name="connsiteY66" fmla="*/ 167254 h 608391"/>
              <a:gd name="connsiteX67" fmla="*/ 388262 w 483894"/>
              <a:gd name="connsiteY67" fmla="*/ 162567 h 608391"/>
              <a:gd name="connsiteX68" fmla="*/ 382689 w 483894"/>
              <a:gd name="connsiteY68" fmla="*/ 128295 h 608391"/>
              <a:gd name="connsiteX69" fmla="*/ 400290 w 483894"/>
              <a:gd name="connsiteY69" fmla="*/ 117164 h 608391"/>
              <a:gd name="connsiteX70" fmla="*/ 382982 w 483894"/>
              <a:gd name="connsiteY70" fmla="*/ 89337 h 608391"/>
              <a:gd name="connsiteX71" fmla="*/ 365088 w 483894"/>
              <a:gd name="connsiteY71" fmla="*/ 100468 h 608391"/>
              <a:gd name="connsiteX72" fmla="*/ 336926 w 483894"/>
              <a:gd name="connsiteY72" fmla="*/ 80549 h 608391"/>
              <a:gd name="connsiteX73" fmla="*/ 341620 w 483894"/>
              <a:gd name="connsiteY73" fmla="*/ 60045 h 608391"/>
              <a:gd name="connsiteX74" fmla="*/ 227919 w 483894"/>
              <a:gd name="connsiteY74" fmla="*/ 591 h 608391"/>
              <a:gd name="connsiteX75" fmla="*/ 306124 w 483894"/>
              <a:gd name="connsiteY75" fmla="*/ 3804 h 608391"/>
              <a:gd name="connsiteX76" fmla="*/ 483308 w 483894"/>
              <a:gd name="connsiteY76" fmla="*/ 197717 h 608391"/>
              <a:gd name="connsiteX77" fmla="*/ 387382 w 483894"/>
              <a:gd name="connsiteY77" fmla="*/ 442305 h 608391"/>
              <a:gd name="connsiteX78" fmla="*/ 483894 w 483894"/>
              <a:gd name="connsiteY78" fmla="*/ 608391 h 608391"/>
              <a:gd name="connsiteX79" fmla="*/ 143902 w 483894"/>
              <a:gd name="connsiteY79" fmla="*/ 608391 h 608391"/>
              <a:gd name="connsiteX80" fmla="*/ 181744 w 483894"/>
              <a:gd name="connsiteY80" fmla="*/ 512899 h 608391"/>
              <a:gd name="connsiteX81" fmla="*/ 108993 w 483894"/>
              <a:gd name="connsiteY81" fmla="*/ 524909 h 608391"/>
              <a:gd name="connsiteX82" fmla="*/ 54137 w 483894"/>
              <a:gd name="connsiteY82" fmla="*/ 498839 h 608391"/>
              <a:gd name="connsiteX83" fmla="*/ 57657 w 483894"/>
              <a:gd name="connsiteY83" fmla="*/ 454022 h 608391"/>
              <a:gd name="connsiteX84" fmla="*/ 38589 w 483894"/>
              <a:gd name="connsiteY84" fmla="*/ 405690 h 608391"/>
              <a:gd name="connsiteX85" fmla="*/ 42109 w 483894"/>
              <a:gd name="connsiteY85" fmla="*/ 376984 h 608391"/>
              <a:gd name="connsiteX86" fmla="*/ 160 w 483894"/>
              <a:gd name="connsiteY86" fmla="*/ 355308 h 608391"/>
              <a:gd name="connsiteX87" fmla="*/ 52670 w 483894"/>
              <a:gd name="connsiteY87" fmla="*/ 255130 h 608391"/>
              <a:gd name="connsiteX88" fmla="*/ 38003 w 483894"/>
              <a:gd name="connsiteY88" fmla="*/ 222908 h 608391"/>
              <a:gd name="connsiteX89" fmla="*/ 74378 w 483894"/>
              <a:gd name="connsiteY89" fmla="*/ 82893 h 608391"/>
              <a:gd name="connsiteX90" fmla="*/ 227919 w 483894"/>
              <a:gd name="connsiteY90" fmla="*/ 591 h 60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83894" h="608391">
                <a:moveTo>
                  <a:pt x="332813" y="285272"/>
                </a:moveTo>
                <a:cubicBezTo>
                  <a:pt x="353702" y="285272"/>
                  <a:pt x="370636" y="302253"/>
                  <a:pt x="370636" y="323201"/>
                </a:cubicBezTo>
                <a:cubicBezTo>
                  <a:pt x="370636" y="344149"/>
                  <a:pt x="353702" y="361130"/>
                  <a:pt x="332813" y="361130"/>
                </a:cubicBezTo>
                <a:cubicBezTo>
                  <a:pt x="311924" y="361130"/>
                  <a:pt x="294990" y="344149"/>
                  <a:pt x="294990" y="323201"/>
                </a:cubicBezTo>
                <a:cubicBezTo>
                  <a:pt x="294990" y="302253"/>
                  <a:pt x="311924" y="285272"/>
                  <a:pt x="332813" y="285272"/>
                </a:cubicBezTo>
                <a:close/>
                <a:moveTo>
                  <a:pt x="329299" y="254544"/>
                </a:moveTo>
                <a:lnTo>
                  <a:pt x="308471" y="258937"/>
                </a:lnTo>
                <a:lnTo>
                  <a:pt x="311405" y="272119"/>
                </a:lnTo>
                <a:cubicBezTo>
                  <a:pt x="304364" y="275048"/>
                  <a:pt x="298204" y="279149"/>
                  <a:pt x="292924" y="284422"/>
                </a:cubicBezTo>
                <a:lnTo>
                  <a:pt x="281776" y="277099"/>
                </a:lnTo>
                <a:lnTo>
                  <a:pt x="270042" y="294967"/>
                </a:lnTo>
                <a:lnTo>
                  <a:pt x="281483" y="302290"/>
                </a:lnTo>
                <a:cubicBezTo>
                  <a:pt x="278549" y="309027"/>
                  <a:pt x="277083" y="316350"/>
                  <a:pt x="277376" y="323966"/>
                </a:cubicBezTo>
                <a:lnTo>
                  <a:pt x="264175" y="326895"/>
                </a:lnTo>
                <a:lnTo>
                  <a:pt x="268282" y="347399"/>
                </a:lnTo>
                <a:lnTo>
                  <a:pt x="281483" y="344763"/>
                </a:lnTo>
                <a:cubicBezTo>
                  <a:pt x="284416" y="351793"/>
                  <a:pt x="288817" y="357944"/>
                  <a:pt x="294097" y="363217"/>
                </a:cubicBezTo>
                <a:lnTo>
                  <a:pt x="286763" y="374348"/>
                </a:lnTo>
                <a:lnTo>
                  <a:pt x="304364" y="385772"/>
                </a:lnTo>
                <a:lnTo>
                  <a:pt x="311698" y="374641"/>
                </a:lnTo>
                <a:cubicBezTo>
                  <a:pt x="318738" y="377570"/>
                  <a:pt x="326072" y="378742"/>
                  <a:pt x="333699" y="378742"/>
                </a:cubicBezTo>
                <a:lnTo>
                  <a:pt x="336633" y="391923"/>
                </a:lnTo>
                <a:lnTo>
                  <a:pt x="357167" y="387529"/>
                </a:lnTo>
                <a:lnTo>
                  <a:pt x="354527" y="374348"/>
                </a:lnTo>
                <a:cubicBezTo>
                  <a:pt x="361274" y="371419"/>
                  <a:pt x="367728" y="367318"/>
                  <a:pt x="372715" y="362045"/>
                </a:cubicBezTo>
                <a:lnTo>
                  <a:pt x="384155" y="369368"/>
                </a:lnTo>
                <a:lnTo>
                  <a:pt x="395596" y="351500"/>
                </a:lnTo>
                <a:lnTo>
                  <a:pt x="384449" y="344177"/>
                </a:lnTo>
                <a:cubicBezTo>
                  <a:pt x="387089" y="337440"/>
                  <a:pt x="388556" y="330117"/>
                  <a:pt x="388556" y="322208"/>
                </a:cubicBezTo>
                <a:lnTo>
                  <a:pt x="401756" y="319572"/>
                </a:lnTo>
                <a:lnTo>
                  <a:pt x="397356" y="299068"/>
                </a:lnTo>
                <a:lnTo>
                  <a:pt x="384155" y="301704"/>
                </a:lnTo>
                <a:cubicBezTo>
                  <a:pt x="381222" y="294674"/>
                  <a:pt x="376822" y="288522"/>
                  <a:pt x="371541" y="283250"/>
                </a:cubicBezTo>
                <a:lnTo>
                  <a:pt x="378875" y="272119"/>
                </a:lnTo>
                <a:lnTo>
                  <a:pt x="361274" y="260695"/>
                </a:lnTo>
                <a:lnTo>
                  <a:pt x="353940" y="271826"/>
                </a:lnTo>
                <a:cubicBezTo>
                  <a:pt x="347193" y="268897"/>
                  <a:pt x="339566" y="267432"/>
                  <a:pt x="331939" y="267725"/>
                </a:cubicBezTo>
                <a:close/>
                <a:moveTo>
                  <a:pt x="302012" y="100461"/>
                </a:moveTo>
                <a:cubicBezTo>
                  <a:pt x="334574" y="100461"/>
                  <a:pt x="360970" y="126826"/>
                  <a:pt x="360970" y="159348"/>
                </a:cubicBezTo>
                <a:cubicBezTo>
                  <a:pt x="360970" y="191870"/>
                  <a:pt x="334574" y="218235"/>
                  <a:pt x="302012" y="218235"/>
                </a:cubicBezTo>
                <a:cubicBezTo>
                  <a:pt x="269450" y="218235"/>
                  <a:pt x="243054" y="191870"/>
                  <a:pt x="243054" y="159348"/>
                </a:cubicBezTo>
                <a:cubicBezTo>
                  <a:pt x="243054" y="126826"/>
                  <a:pt x="269450" y="100461"/>
                  <a:pt x="302012" y="100461"/>
                </a:cubicBezTo>
                <a:close/>
                <a:moveTo>
                  <a:pt x="309644" y="52722"/>
                </a:moveTo>
                <a:lnTo>
                  <a:pt x="304951" y="72933"/>
                </a:lnTo>
                <a:cubicBezTo>
                  <a:pt x="293510" y="72640"/>
                  <a:pt x="282070" y="74398"/>
                  <a:pt x="270922" y="78792"/>
                </a:cubicBezTo>
                <a:lnTo>
                  <a:pt x="259775" y="60924"/>
                </a:lnTo>
                <a:lnTo>
                  <a:pt x="231907" y="78499"/>
                </a:lnTo>
                <a:lnTo>
                  <a:pt x="243054" y="96074"/>
                </a:lnTo>
                <a:cubicBezTo>
                  <a:pt x="234254" y="104276"/>
                  <a:pt x="227507" y="113942"/>
                  <a:pt x="222813" y="124487"/>
                </a:cubicBezTo>
                <a:lnTo>
                  <a:pt x="202278" y="119508"/>
                </a:lnTo>
                <a:lnTo>
                  <a:pt x="194945" y="151729"/>
                </a:lnTo>
                <a:lnTo>
                  <a:pt x="215479" y="156416"/>
                </a:lnTo>
                <a:cubicBezTo>
                  <a:pt x="214892" y="167839"/>
                  <a:pt x="216946" y="179263"/>
                  <a:pt x="221346" y="190394"/>
                </a:cubicBezTo>
                <a:lnTo>
                  <a:pt x="203452" y="201525"/>
                </a:lnTo>
                <a:lnTo>
                  <a:pt x="220759" y="229353"/>
                </a:lnTo>
                <a:lnTo>
                  <a:pt x="238654" y="218222"/>
                </a:lnTo>
                <a:cubicBezTo>
                  <a:pt x="246574" y="227009"/>
                  <a:pt x="256255" y="233746"/>
                  <a:pt x="266815" y="238433"/>
                </a:cubicBezTo>
                <a:lnTo>
                  <a:pt x="262122" y="258645"/>
                </a:lnTo>
                <a:lnTo>
                  <a:pt x="294097" y="265968"/>
                </a:lnTo>
                <a:lnTo>
                  <a:pt x="298791" y="245756"/>
                </a:lnTo>
                <a:cubicBezTo>
                  <a:pt x="310231" y="246049"/>
                  <a:pt x="321965" y="244292"/>
                  <a:pt x="333112" y="239898"/>
                </a:cubicBezTo>
                <a:lnTo>
                  <a:pt x="343966" y="257766"/>
                </a:lnTo>
                <a:lnTo>
                  <a:pt x="371835" y="240191"/>
                </a:lnTo>
                <a:lnTo>
                  <a:pt x="360687" y="222615"/>
                </a:lnTo>
                <a:cubicBezTo>
                  <a:pt x="369488" y="214414"/>
                  <a:pt x="376235" y="204747"/>
                  <a:pt x="380928" y="194495"/>
                </a:cubicBezTo>
                <a:lnTo>
                  <a:pt x="401463" y="199182"/>
                </a:lnTo>
                <a:lnTo>
                  <a:pt x="408797" y="167254"/>
                </a:lnTo>
                <a:lnTo>
                  <a:pt x="388262" y="162567"/>
                </a:lnTo>
                <a:cubicBezTo>
                  <a:pt x="388849" y="151143"/>
                  <a:pt x="386795" y="139426"/>
                  <a:pt x="382689" y="128295"/>
                </a:cubicBezTo>
                <a:lnTo>
                  <a:pt x="400290" y="117164"/>
                </a:lnTo>
                <a:lnTo>
                  <a:pt x="382982" y="89337"/>
                </a:lnTo>
                <a:lnTo>
                  <a:pt x="365088" y="100468"/>
                </a:lnTo>
                <a:cubicBezTo>
                  <a:pt x="357167" y="91973"/>
                  <a:pt x="347487" y="84943"/>
                  <a:pt x="336926" y="80549"/>
                </a:cubicBezTo>
                <a:lnTo>
                  <a:pt x="341620" y="60045"/>
                </a:lnTo>
                <a:close/>
                <a:moveTo>
                  <a:pt x="227919" y="591"/>
                </a:moveTo>
                <a:cubicBezTo>
                  <a:pt x="252020" y="-809"/>
                  <a:pt x="278183" y="289"/>
                  <a:pt x="306124" y="3804"/>
                </a:cubicBezTo>
                <a:cubicBezTo>
                  <a:pt x="417597" y="17864"/>
                  <a:pt x="483014" y="130053"/>
                  <a:pt x="483308" y="197717"/>
                </a:cubicBezTo>
                <a:cubicBezTo>
                  <a:pt x="483894" y="332167"/>
                  <a:pt x="388556" y="393974"/>
                  <a:pt x="387382" y="442305"/>
                </a:cubicBezTo>
                <a:cubicBezTo>
                  <a:pt x="385329" y="529010"/>
                  <a:pt x="483894" y="608391"/>
                  <a:pt x="483894" y="608391"/>
                </a:cubicBezTo>
                <a:lnTo>
                  <a:pt x="143902" y="608391"/>
                </a:lnTo>
                <a:cubicBezTo>
                  <a:pt x="143902" y="608391"/>
                  <a:pt x="208439" y="575877"/>
                  <a:pt x="181744" y="512899"/>
                </a:cubicBezTo>
                <a:cubicBezTo>
                  <a:pt x="169717" y="514950"/>
                  <a:pt x="135688" y="521394"/>
                  <a:pt x="108993" y="524909"/>
                </a:cubicBezTo>
                <a:cubicBezTo>
                  <a:pt x="82298" y="528424"/>
                  <a:pt x="59124" y="512313"/>
                  <a:pt x="54137" y="498839"/>
                </a:cubicBezTo>
                <a:cubicBezTo>
                  <a:pt x="49443" y="485658"/>
                  <a:pt x="63817" y="461638"/>
                  <a:pt x="57657" y="454022"/>
                </a:cubicBezTo>
                <a:cubicBezTo>
                  <a:pt x="51790" y="446406"/>
                  <a:pt x="31549" y="424437"/>
                  <a:pt x="38589" y="405690"/>
                </a:cubicBezTo>
                <a:cubicBezTo>
                  <a:pt x="45630" y="386651"/>
                  <a:pt x="42109" y="376984"/>
                  <a:pt x="42109" y="376984"/>
                </a:cubicBezTo>
                <a:cubicBezTo>
                  <a:pt x="42109" y="376984"/>
                  <a:pt x="3681" y="369368"/>
                  <a:pt x="160" y="355308"/>
                </a:cubicBezTo>
                <a:cubicBezTo>
                  <a:pt x="-3360" y="341248"/>
                  <a:pt x="52670" y="255130"/>
                  <a:pt x="52670" y="255130"/>
                </a:cubicBezTo>
                <a:cubicBezTo>
                  <a:pt x="52670" y="255130"/>
                  <a:pt x="40936" y="234332"/>
                  <a:pt x="38003" y="222908"/>
                </a:cubicBezTo>
                <a:cubicBezTo>
                  <a:pt x="35362" y="211777"/>
                  <a:pt x="38003" y="151436"/>
                  <a:pt x="74378" y="82893"/>
                </a:cubicBezTo>
                <a:cubicBezTo>
                  <a:pt x="101880" y="31485"/>
                  <a:pt x="155618" y="4793"/>
                  <a:pt x="227919" y="5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sym typeface="方正宋刻本秀楷简体" panose="020000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01955"/>
            <a:ext cx="453600" cy="436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1802130" y="2697480"/>
            <a:ext cx="879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>
                <a:solidFill>
                  <a:srgbClr val="F06B0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THANKS</a:t>
            </a:r>
            <a:endParaRPr lang="en-US" altLang="zh-CN" sz="6600" b="1" dirty="0" smtClean="0">
              <a:solidFill>
                <a:srgbClr val="F06B0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78798" y="694657"/>
            <a:ext cx="3863975" cy="92202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54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54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753360" y="1975485"/>
            <a:ext cx="529590" cy="505460"/>
          </a:xfrm>
          <a:prstGeom prst="ellipse">
            <a:avLst/>
          </a:prstGeom>
          <a:solidFill>
            <a:srgbClr val="FF8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1</a:t>
            </a:r>
            <a:endParaRPr lang="en-US" altLang="zh-CN" sz="3600" dirty="0"/>
          </a:p>
        </p:txBody>
      </p:sp>
      <p:sp>
        <p:nvSpPr>
          <p:cNvPr id="10" name="矩形 9"/>
          <p:cNvSpPr/>
          <p:nvPr/>
        </p:nvSpPr>
        <p:spPr>
          <a:xfrm>
            <a:off x="3624256" y="2864413"/>
            <a:ext cx="4259580" cy="52197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2021</a:t>
            </a:r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年工作完成情况</a:t>
            </a:r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753360" y="2864485"/>
            <a:ext cx="529590" cy="50927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2</a:t>
            </a:r>
            <a:endParaRPr lang="en-US" altLang="zh-CN" sz="3600" dirty="0"/>
          </a:p>
        </p:txBody>
      </p:sp>
      <p:sp>
        <p:nvSpPr>
          <p:cNvPr id="13" name="矩形 12"/>
          <p:cNvSpPr/>
          <p:nvPr/>
        </p:nvSpPr>
        <p:spPr>
          <a:xfrm>
            <a:off x="3623746" y="3757223"/>
            <a:ext cx="4805680" cy="52197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重点项目完成情况及总结反思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751455" y="3757295"/>
            <a:ext cx="528955" cy="48133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16" name="矩形 15"/>
          <p:cNvSpPr/>
          <p:nvPr/>
        </p:nvSpPr>
        <p:spPr>
          <a:xfrm>
            <a:off x="3716966" y="4615866"/>
            <a:ext cx="3548380" cy="52197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2021年工作不足之处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753360" y="4622165"/>
            <a:ext cx="530225" cy="459740"/>
          </a:xfrm>
          <a:prstGeom prst="ellipse">
            <a:avLst/>
          </a:prstGeom>
          <a:solidFill>
            <a:srgbClr val="FF8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28" name="矩形 27"/>
          <p:cNvSpPr/>
          <p:nvPr/>
        </p:nvSpPr>
        <p:spPr>
          <a:xfrm>
            <a:off x="3623746" y="5523281"/>
            <a:ext cx="3903980" cy="52197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2022</a:t>
            </a:r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年工作目标及规划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50185" y="5514975"/>
            <a:ext cx="530225" cy="459740"/>
          </a:xfrm>
          <a:prstGeom prst="ellipse">
            <a:avLst/>
          </a:prstGeom>
          <a:solidFill>
            <a:srgbClr val="FF8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 dirty="0"/>
              <a:t>5</a:t>
            </a:r>
            <a:endParaRPr lang="en-US" altLang="zh-CN" sz="3600" dirty="0"/>
          </a:p>
        </p:txBody>
      </p:sp>
      <p:sp>
        <p:nvSpPr>
          <p:cNvPr id="3" name="矩形 2"/>
          <p:cNvSpPr/>
          <p:nvPr/>
        </p:nvSpPr>
        <p:spPr>
          <a:xfrm>
            <a:off x="3717601" y="1991411"/>
            <a:ext cx="2837180" cy="521970"/>
          </a:xfrm>
          <a:prstGeom prst="rect">
            <a:avLst/>
          </a:prstGeom>
        </p:spPr>
        <p:txBody>
          <a:bodyPr vert="horz" wrap="none">
            <a:spAutoFit/>
          </a:bodyPr>
          <a:p>
            <a:pPr algn="l"/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2021年工作</a:t>
            </a:r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概述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50"/>
                            </p:stCondLst>
                            <p:childTnLst>
                              <p:par>
                                <p:cTn id="2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5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5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50"/>
                            </p:stCondLst>
                            <p:childTnLst>
                              <p:par>
                                <p:cTn id="4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50"/>
                            </p:stCondLst>
                            <p:childTnLst>
                              <p:par>
                                <p:cTn id="5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5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bldLvl="0" animBg="1"/>
      <p:bldP spid="10" grpId="0"/>
      <p:bldP spid="12" grpId="0" bldLvl="0" animBg="1"/>
      <p:bldP spid="13" grpId="0"/>
      <p:bldP spid="15" grpId="0" bldLvl="0" animBg="1"/>
      <p:bldP spid="16" grpId="0"/>
      <p:bldP spid="27" grpId="0" bldLvl="0" animBg="1"/>
      <p:bldP spid="28" grpId="0"/>
      <p:bldP spid="2" grpId="0" bldLvl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8046" y="482886"/>
            <a:ext cx="223774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2021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年工作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概述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919083" y="3374559"/>
            <a:ext cx="10179844" cy="0"/>
          </a:xfrm>
          <a:prstGeom prst="line">
            <a:avLst/>
          </a:prstGeom>
          <a:ln w="12700">
            <a:solidFill>
              <a:srgbClr val="7F7A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87718" y="3238715"/>
            <a:ext cx="271688" cy="271688"/>
          </a:xfrm>
          <a:prstGeom prst="ellipse">
            <a:avLst/>
          </a:prstGeom>
          <a:solidFill>
            <a:srgbClr val="7F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457200">
              <a:lnSpc>
                <a:spcPct val="130000"/>
              </a:lnSpc>
            </a:pPr>
            <a:endParaRPr lang="en-US" sz="400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4" name="Oval 8"/>
          <p:cNvSpPr/>
          <p:nvPr/>
        </p:nvSpPr>
        <p:spPr>
          <a:xfrm>
            <a:off x="1931398" y="2907834"/>
            <a:ext cx="933450" cy="9334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457200">
              <a:lnSpc>
                <a:spcPct val="130000"/>
              </a:lnSpc>
            </a:pPr>
            <a:endParaRPr lang="en-US" sz="400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2" name="Oval 9"/>
          <p:cNvSpPr/>
          <p:nvPr/>
        </p:nvSpPr>
        <p:spPr>
          <a:xfrm>
            <a:off x="3736840" y="2907834"/>
            <a:ext cx="933450" cy="9334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457200">
              <a:lnSpc>
                <a:spcPct val="130000"/>
              </a:lnSpc>
            </a:pPr>
            <a:endParaRPr lang="en-US" sz="400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3" name="Oval 10"/>
          <p:cNvSpPr/>
          <p:nvPr/>
        </p:nvSpPr>
        <p:spPr>
          <a:xfrm>
            <a:off x="5542282" y="2907834"/>
            <a:ext cx="933450" cy="9334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457200">
              <a:lnSpc>
                <a:spcPct val="130000"/>
              </a:lnSpc>
            </a:pPr>
            <a:endParaRPr lang="en-US" sz="400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4" name="Oval 11"/>
          <p:cNvSpPr/>
          <p:nvPr/>
        </p:nvSpPr>
        <p:spPr>
          <a:xfrm>
            <a:off x="7347724" y="2907834"/>
            <a:ext cx="933450" cy="9334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457200">
              <a:lnSpc>
                <a:spcPct val="130000"/>
              </a:lnSpc>
            </a:pPr>
            <a:endParaRPr lang="en-US" sz="400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5" name="Oval 12"/>
          <p:cNvSpPr/>
          <p:nvPr/>
        </p:nvSpPr>
        <p:spPr>
          <a:xfrm>
            <a:off x="9153166" y="2907834"/>
            <a:ext cx="933450" cy="9334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457200">
              <a:lnSpc>
                <a:spcPct val="130000"/>
              </a:lnSpc>
            </a:pPr>
            <a:endParaRPr lang="en-US" sz="400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7" name="Oval 13"/>
          <p:cNvSpPr/>
          <p:nvPr/>
        </p:nvSpPr>
        <p:spPr>
          <a:xfrm>
            <a:off x="10958605" y="3238715"/>
            <a:ext cx="271688" cy="271688"/>
          </a:xfrm>
          <a:prstGeom prst="ellipse">
            <a:avLst/>
          </a:prstGeom>
          <a:solidFill>
            <a:srgbClr val="7F7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457200">
              <a:lnSpc>
                <a:spcPct val="130000"/>
              </a:lnSpc>
            </a:pPr>
            <a:endParaRPr lang="en-US" sz="400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sp>
        <p:nvSpPr>
          <p:cNvPr id="18" name="Arc 17"/>
          <p:cNvSpPr/>
          <p:nvPr/>
        </p:nvSpPr>
        <p:spPr>
          <a:xfrm>
            <a:off x="1801222" y="2777658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rgbClr val="7F7A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399030" y="3971460"/>
            <a:ext cx="0" cy="641349"/>
          </a:xfrm>
          <a:prstGeom prst="line">
            <a:avLst/>
          </a:prstGeom>
          <a:ln w="12700">
            <a:solidFill>
              <a:srgbClr val="7F7A63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5412106" y="2777658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rgbClr val="7F7A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6009914" y="3971460"/>
            <a:ext cx="0" cy="64134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9023897" y="2777658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rgbClr val="7F7A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9621705" y="3971460"/>
            <a:ext cx="0" cy="641349"/>
          </a:xfrm>
          <a:prstGeom prst="line">
            <a:avLst/>
          </a:prstGeom>
          <a:ln w="12700">
            <a:solidFill>
              <a:srgbClr val="7F7A63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 flipV="1">
            <a:off x="3606211" y="2781828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rgbClr val="7F7A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4204019" y="2140479"/>
            <a:ext cx="0" cy="641349"/>
          </a:xfrm>
          <a:prstGeom prst="line">
            <a:avLst/>
          </a:prstGeom>
          <a:ln w="12700">
            <a:solidFill>
              <a:srgbClr val="7F7A63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c 37"/>
          <p:cNvSpPr/>
          <p:nvPr/>
        </p:nvSpPr>
        <p:spPr>
          <a:xfrm flipV="1">
            <a:off x="7217093" y="2781828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rgbClr val="7F7A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+mn-lt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7814901" y="2140479"/>
            <a:ext cx="0" cy="641349"/>
          </a:xfrm>
          <a:prstGeom prst="line">
            <a:avLst/>
          </a:prstGeom>
          <a:ln w="12700">
            <a:solidFill>
              <a:srgbClr val="7F7A63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2234609" y="3197553"/>
            <a:ext cx="360363" cy="354013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54" name="Freeform 156"/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5" name="Freeform 157"/>
            <p:cNvSpPr/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6" name="Freeform 158"/>
            <p:cNvSpPr/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7" name="Freeform 159"/>
            <p:cNvSpPr/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052753" y="3193584"/>
            <a:ext cx="301625" cy="361951"/>
            <a:chOff x="5584825" y="2163763"/>
            <a:chExt cx="301625" cy="361951"/>
          </a:xfrm>
          <a:solidFill>
            <a:schemeClr val="bg1"/>
          </a:solidFill>
        </p:grpSpPr>
        <p:sp>
          <p:nvSpPr>
            <p:cNvPr id="60" name="Freeform 189"/>
            <p:cNvSpPr/>
            <p:nvPr/>
          </p:nvSpPr>
          <p:spPr bwMode="auto">
            <a:xfrm>
              <a:off x="5672138" y="2311401"/>
              <a:ext cx="123825" cy="101600"/>
            </a:xfrm>
            <a:custGeom>
              <a:avLst/>
              <a:gdLst>
                <a:gd name="T0" fmla="*/ 12 w 33"/>
                <a:gd name="T1" fmla="*/ 27 h 27"/>
                <a:gd name="T2" fmla="*/ 11 w 33"/>
                <a:gd name="T3" fmla="*/ 26 h 27"/>
                <a:gd name="T4" fmla="*/ 1 w 33"/>
                <a:gd name="T5" fmla="*/ 16 h 27"/>
                <a:gd name="T6" fmla="*/ 1 w 33"/>
                <a:gd name="T7" fmla="*/ 14 h 27"/>
                <a:gd name="T8" fmla="*/ 4 w 33"/>
                <a:gd name="T9" fmla="*/ 14 h 27"/>
                <a:gd name="T10" fmla="*/ 12 w 33"/>
                <a:gd name="T11" fmla="*/ 22 h 27"/>
                <a:gd name="T12" fmla="*/ 29 w 33"/>
                <a:gd name="T13" fmla="*/ 1 h 27"/>
                <a:gd name="T14" fmla="*/ 32 w 33"/>
                <a:gd name="T15" fmla="*/ 0 h 27"/>
                <a:gd name="T16" fmla="*/ 33 w 33"/>
                <a:gd name="T17" fmla="*/ 3 h 27"/>
                <a:gd name="T18" fmla="*/ 14 w 33"/>
                <a:gd name="T19" fmla="*/ 26 h 27"/>
                <a:gd name="T20" fmla="*/ 13 w 33"/>
                <a:gd name="T21" fmla="*/ 27 h 27"/>
                <a:gd name="T22" fmla="*/ 12 w 33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7">
                  <a:moveTo>
                    <a:pt x="12" y="27"/>
                  </a:moveTo>
                  <a:cubicBezTo>
                    <a:pt x="12" y="27"/>
                    <a:pt x="11" y="27"/>
                    <a:pt x="11" y="2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4"/>
                    <a:pt x="1" y="14"/>
                  </a:cubicBezTo>
                  <a:cubicBezTo>
                    <a:pt x="2" y="13"/>
                    <a:pt x="3" y="13"/>
                    <a:pt x="4" y="1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3" y="27"/>
                    <a:pt x="13" y="27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1" name="Freeform 190"/>
            <p:cNvSpPr/>
            <p:nvPr/>
          </p:nvSpPr>
          <p:spPr bwMode="auto">
            <a:xfrm>
              <a:off x="5667375" y="2163763"/>
              <a:ext cx="136525" cy="104775"/>
            </a:xfrm>
            <a:custGeom>
              <a:avLst/>
              <a:gdLst>
                <a:gd name="T0" fmla="*/ 34 w 36"/>
                <a:gd name="T1" fmla="*/ 8 h 28"/>
                <a:gd name="T2" fmla="*/ 28 w 36"/>
                <a:gd name="T3" fmla="*/ 8 h 28"/>
                <a:gd name="T4" fmla="*/ 18 w 36"/>
                <a:gd name="T5" fmla="*/ 0 h 28"/>
                <a:gd name="T6" fmla="*/ 8 w 36"/>
                <a:gd name="T7" fmla="*/ 8 h 28"/>
                <a:gd name="T8" fmla="*/ 2 w 36"/>
                <a:gd name="T9" fmla="*/ 8 h 28"/>
                <a:gd name="T10" fmla="*/ 0 w 36"/>
                <a:gd name="T11" fmla="*/ 10 h 28"/>
                <a:gd name="T12" fmla="*/ 0 w 36"/>
                <a:gd name="T13" fmla="*/ 26 h 28"/>
                <a:gd name="T14" fmla="*/ 2 w 36"/>
                <a:gd name="T15" fmla="*/ 28 h 28"/>
                <a:gd name="T16" fmla="*/ 34 w 36"/>
                <a:gd name="T17" fmla="*/ 28 h 28"/>
                <a:gd name="T18" fmla="*/ 36 w 36"/>
                <a:gd name="T19" fmla="*/ 26 h 28"/>
                <a:gd name="T20" fmla="*/ 36 w 36"/>
                <a:gd name="T21" fmla="*/ 10 h 28"/>
                <a:gd name="T22" fmla="*/ 34 w 36"/>
                <a:gd name="T2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34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2" name="Freeform 191"/>
            <p:cNvSpPr/>
            <p:nvPr/>
          </p:nvSpPr>
          <p:spPr bwMode="auto">
            <a:xfrm>
              <a:off x="5584825" y="2209801"/>
              <a:ext cx="301625" cy="315913"/>
            </a:xfrm>
            <a:custGeom>
              <a:avLst/>
              <a:gdLst>
                <a:gd name="T0" fmla="*/ 78 w 80"/>
                <a:gd name="T1" fmla="*/ 0 h 84"/>
                <a:gd name="T2" fmla="*/ 62 w 80"/>
                <a:gd name="T3" fmla="*/ 0 h 84"/>
                <a:gd name="T4" fmla="*/ 62 w 80"/>
                <a:gd name="T5" fmla="*/ 8 h 84"/>
                <a:gd name="T6" fmla="*/ 70 w 80"/>
                <a:gd name="T7" fmla="*/ 8 h 84"/>
                <a:gd name="T8" fmla="*/ 72 w 80"/>
                <a:gd name="T9" fmla="*/ 10 h 84"/>
                <a:gd name="T10" fmla="*/ 72 w 80"/>
                <a:gd name="T11" fmla="*/ 58 h 84"/>
                <a:gd name="T12" fmla="*/ 72 w 80"/>
                <a:gd name="T13" fmla="*/ 59 h 84"/>
                <a:gd name="T14" fmla="*/ 58 w 80"/>
                <a:gd name="T15" fmla="*/ 75 h 84"/>
                <a:gd name="T16" fmla="*/ 56 w 80"/>
                <a:gd name="T17" fmla="*/ 76 h 84"/>
                <a:gd name="T18" fmla="*/ 10 w 80"/>
                <a:gd name="T19" fmla="*/ 76 h 84"/>
                <a:gd name="T20" fmla="*/ 8 w 80"/>
                <a:gd name="T21" fmla="*/ 74 h 84"/>
                <a:gd name="T22" fmla="*/ 8 w 80"/>
                <a:gd name="T23" fmla="*/ 10 h 84"/>
                <a:gd name="T24" fmla="*/ 10 w 80"/>
                <a:gd name="T25" fmla="*/ 8 h 84"/>
                <a:gd name="T26" fmla="*/ 18 w 80"/>
                <a:gd name="T27" fmla="*/ 8 h 84"/>
                <a:gd name="T28" fmla="*/ 18 w 80"/>
                <a:gd name="T29" fmla="*/ 0 h 84"/>
                <a:gd name="T30" fmla="*/ 2 w 80"/>
                <a:gd name="T31" fmla="*/ 0 h 84"/>
                <a:gd name="T32" fmla="*/ 0 w 80"/>
                <a:gd name="T33" fmla="*/ 2 h 84"/>
                <a:gd name="T34" fmla="*/ 0 w 80"/>
                <a:gd name="T35" fmla="*/ 82 h 84"/>
                <a:gd name="T36" fmla="*/ 2 w 80"/>
                <a:gd name="T37" fmla="*/ 84 h 84"/>
                <a:gd name="T38" fmla="*/ 78 w 80"/>
                <a:gd name="T39" fmla="*/ 84 h 84"/>
                <a:gd name="T40" fmla="*/ 80 w 80"/>
                <a:gd name="T41" fmla="*/ 82 h 84"/>
                <a:gd name="T42" fmla="*/ 80 w 80"/>
                <a:gd name="T43" fmla="*/ 2 h 84"/>
                <a:gd name="T44" fmla="*/ 78 w 80"/>
                <a:gd name="T4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84">
                  <a:moveTo>
                    <a:pt x="78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9"/>
                    <a:pt x="72" y="59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7" y="76"/>
                    <a:pt x="56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6"/>
                    <a:pt x="8" y="75"/>
                    <a:pt x="8" y="7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9" y="84"/>
                    <a:pt x="80" y="83"/>
                    <a:pt x="80" y="8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3" name="Freeform 192"/>
            <p:cNvSpPr/>
            <p:nvPr/>
          </p:nvSpPr>
          <p:spPr bwMode="auto">
            <a:xfrm>
              <a:off x="5788025" y="2419351"/>
              <a:ext cx="57150" cy="65088"/>
            </a:xfrm>
            <a:custGeom>
              <a:avLst/>
              <a:gdLst>
                <a:gd name="T0" fmla="*/ 15 w 15"/>
                <a:gd name="T1" fmla="*/ 0 h 17"/>
                <a:gd name="T2" fmla="*/ 2 w 15"/>
                <a:gd name="T3" fmla="*/ 0 h 17"/>
                <a:gd name="T4" fmla="*/ 0 w 15"/>
                <a:gd name="T5" fmla="*/ 2 h 17"/>
                <a:gd name="T6" fmla="*/ 0 w 15"/>
                <a:gd name="T7" fmla="*/ 17 h 17"/>
                <a:gd name="T8" fmla="*/ 15 w 1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888357" y="3193584"/>
            <a:ext cx="241300" cy="361951"/>
            <a:chOff x="7778750" y="2535238"/>
            <a:chExt cx="241300" cy="361951"/>
          </a:xfrm>
          <a:solidFill>
            <a:schemeClr val="bg1"/>
          </a:solidFill>
        </p:grpSpPr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7778750" y="2686051"/>
              <a:ext cx="241300" cy="211138"/>
            </a:xfrm>
            <a:custGeom>
              <a:avLst/>
              <a:gdLst>
                <a:gd name="T0" fmla="*/ 44 w 64"/>
                <a:gd name="T1" fmla="*/ 0 h 56"/>
                <a:gd name="T2" fmla="*/ 43 w 64"/>
                <a:gd name="T3" fmla="*/ 0 h 56"/>
                <a:gd name="T4" fmla="*/ 21 w 64"/>
                <a:gd name="T5" fmla="*/ 0 h 56"/>
                <a:gd name="T6" fmla="*/ 20 w 64"/>
                <a:gd name="T7" fmla="*/ 0 h 56"/>
                <a:gd name="T8" fmla="*/ 0 w 64"/>
                <a:gd name="T9" fmla="*/ 32 h 56"/>
                <a:gd name="T10" fmla="*/ 32 w 64"/>
                <a:gd name="T11" fmla="*/ 56 h 56"/>
                <a:gd name="T12" fmla="*/ 64 w 64"/>
                <a:gd name="T13" fmla="*/ 32 h 56"/>
                <a:gd name="T14" fmla="*/ 44 w 64"/>
                <a:gd name="T15" fmla="*/ 0 h 56"/>
                <a:gd name="T16" fmla="*/ 32 w 64"/>
                <a:gd name="T17" fmla="*/ 26 h 56"/>
                <a:gd name="T18" fmla="*/ 40 w 64"/>
                <a:gd name="T19" fmla="*/ 34 h 56"/>
                <a:gd name="T20" fmla="*/ 34 w 64"/>
                <a:gd name="T21" fmla="*/ 42 h 56"/>
                <a:gd name="T22" fmla="*/ 34 w 64"/>
                <a:gd name="T23" fmla="*/ 44 h 56"/>
                <a:gd name="T24" fmla="*/ 32 w 64"/>
                <a:gd name="T25" fmla="*/ 46 h 56"/>
                <a:gd name="T26" fmla="*/ 30 w 64"/>
                <a:gd name="T27" fmla="*/ 44 h 56"/>
                <a:gd name="T28" fmla="*/ 30 w 64"/>
                <a:gd name="T29" fmla="*/ 42 h 56"/>
                <a:gd name="T30" fmla="*/ 24 w 64"/>
                <a:gd name="T31" fmla="*/ 34 h 56"/>
                <a:gd name="T32" fmla="*/ 26 w 64"/>
                <a:gd name="T33" fmla="*/ 32 h 56"/>
                <a:gd name="T34" fmla="*/ 28 w 64"/>
                <a:gd name="T35" fmla="*/ 34 h 56"/>
                <a:gd name="T36" fmla="*/ 32 w 64"/>
                <a:gd name="T37" fmla="*/ 38 h 56"/>
                <a:gd name="T38" fmla="*/ 36 w 64"/>
                <a:gd name="T39" fmla="*/ 34 h 56"/>
                <a:gd name="T40" fmla="*/ 32 w 64"/>
                <a:gd name="T41" fmla="*/ 30 h 56"/>
                <a:gd name="T42" fmla="*/ 24 w 64"/>
                <a:gd name="T43" fmla="*/ 22 h 56"/>
                <a:gd name="T44" fmla="*/ 30 w 64"/>
                <a:gd name="T45" fmla="*/ 14 h 56"/>
                <a:gd name="T46" fmla="*/ 30 w 64"/>
                <a:gd name="T47" fmla="*/ 12 h 56"/>
                <a:gd name="T48" fmla="*/ 32 w 64"/>
                <a:gd name="T49" fmla="*/ 10 h 56"/>
                <a:gd name="T50" fmla="*/ 34 w 64"/>
                <a:gd name="T51" fmla="*/ 12 h 56"/>
                <a:gd name="T52" fmla="*/ 34 w 64"/>
                <a:gd name="T53" fmla="*/ 14 h 56"/>
                <a:gd name="T54" fmla="*/ 40 w 64"/>
                <a:gd name="T55" fmla="*/ 22 h 56"/>
                <a:gd name="T56" fmla="*/ 38 w 64"/>
                <a:gd name="T57" fmla="*/ 24 h 56"/>
                <a:gd name="T58" fmla="*/ 36 w 64"/>
                <a:gd name="T59" fmla="*/ 22 h 56"/>
                <a:gd name="T60" fmla="*/ 32 w 64"/>
                <a:gd name="T61" fmla="*/ 18 h 56"/>
                <a:gd name="T62" fmla="*/ 28 w 64"/>
                <a:gd name="T63" fmla="*/ 22 h 56"/>
                <a:gd name="T64" fmla="*/ 32 w 64"/>
                <a:gd name="T65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56">
                  <a:moveTo>
                    <a:pt x="44" y="0"/>
                  </a:moveTo>
                  <a:cubicBezTo>
                    <a:pt x="44" y="0"/>
                    <a:pt x="44" y="0"/>
                    <a:pt x="4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8"/>
                    <a:pt x="0" y="21"/>
                    <a:pt x="0" y="32"/>
                  </a:cubicBezTo>
                  <a:cubicBezTo>
                    <a:pt x="0" y="48"/>
                    <a:pt x="10" y="56"/>
                    <a:pt x="32" y="56"/>
                  </a:cubicBezTo>
                  <a:cubicBezTo>
                    <a:pt x="54" y="56"/>
                    <a:pt x="64" y="48"/>
                    <a:pt x="64" y="32"/>
                  </a:cubicBezTo>
                  <a:cubicBezTo>
                    <a:pt x="64" y="21"/>
                    <a:pt x="54" y="8"/>
                    <a:pt x="44" y="0"/>
                  </a:cubicBezTo>
                  <a:close/>
                  <a:moveTo>
                    <a:pt x="32" y="26"/>
                  </a:moveTo>
                  <a:cubicBezTo>
                    <a:pt x="36" y="26"/>
                    <a:pt x="40" y="30"/>
                    <a:pt x="40" y="34"/>
                  </a:cubicBezTo>
                  <a:cubicBezTo>
                    <a:pt x="40" y="38"/>
                    <a:pt x="37" y="41"/>
                    <a:pt x="34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3" y="46"/>
                    <a:pt x="32" y="46"/>
                  </a:cubicBezTo>
                  <a:cubicBezTo>
                    <a:pt x="31" y="46"/>
                    <a:pt x="30" y="45"/>
                    <a:pt x="30" y="4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7" y="41"/>
                    <a:pt x="24" y="38"/>
                    <a:pt x="24" y="34"/>
                  </a:cubicBezTo>
                  <a:cubicBezTo>
                    <a:pt x="24" y="33"/>
                    <a:pt x="25" y="32"/>
                    <a:pt x="26" y="32"/>
                  </a:cubicBezTo>
                  <a:cubicBezTo>
                    <a:pt x="27" y="32"/>
                    <a:pt x="28" y="33"/>
                    <a:pt x="28" y="34"/>
                  </a:cubicBezTo>
                  <a:cubicBezTo>
                    <a:pt x="28" y="36"/>
                    <a:pt x="30" y="38"/>
                    <a:pt x="32" y="38"/>
                  </a:cubicBezTo>
                  <a:cubicBezTo>
                    <a:pt x="34" y="38"/>
                    <a:pt x="36" y="36"/>
                    <a:pt x="36" y="34"/>
                  </a:cubicBezTo>
                  <a:cubicBezTo>
                    <a:pt x="36" y="32"/>
                    <a:pt x="34" y="30"/>
                    <a:pt x="32" y="30"/>
                  </a:cubicBezTo>
                  <a:cubicBezTo>
                    <a:pt x="28" y="30"/>
                    <a:pt x="24" y="26"/>
                    <a:pt x="24" y="22"/>
                  </a:cubicBezTo>
                  <a:cubicBezTo>
                    <a:pt x="24" y="18"/>
                    <a:pt x="27" y="15"/>
                    <a:pt x="30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1" y="10"/>
                    <a:pt x="32" y="10"/>
                  </a:cubicBezTo>
                  <a:cubicBezTo>
                    <a:pt x="33" y="10"/>
                    <a:pt x="34" y="11"/>
                    <a:pt x="34" y="12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5"/>
                    <a:pt x="40" y="18"/>
                    <a:pt x="40" y="22"/>
                  </a:cubicBezTo>
                  <a:cubicBezTo>
                    <a:pt x="40" y="23"/>
                    <a:pt x="39" y="24"/>
                    <a:pt x="38" y="24"/>
                  </a:cubicBezTo>
                  <a:cubicBezTo>
                    <a:pt x="37" y="24"/>
                    <a:pt x="36" y="23"/>
                    <a:pt x="36" y="22"/>
                  </a:cubicBezTo>
                  <a:cubicBezTo>
                    <a:pt x="36" y="20"/>
                    <a:pt x="34" y="18"/>
                    <a:pt x="32" y="18"/>
                  </a:cubicBezTo>
                  <a:cubicBezTo>
                    <a:pt x="30" y="18"/>
                    <a:pt x="28" y="20"/>
                    <a:pt x="28" y="22"/>
                  </a:cubicBezTo>
                  <a:cubicBezTo>
                    <a:pt x="28" y="24"/>
                    <a:pt x="30" y="26"/>
                    <a:pt x="3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7824788" y="2535238"/>
              <a:ext cx="149225" cy="106363"/>
            </a:xfrm>
            <a:custGeom>
              <a:avLst/>
              <a:gdLst>
                <a:gd name="T0" fmla="*/ 8 w 40"/>
                <a:gd name="T1" fmla="*/ 26 h 28"/>
                <a:gd name="T2" fmla="*/ 10 w 40"/>
                <a:gd name="T3" fmla="*/ 28 h 28"/>
                <a:gd name="T4" fmla="*/ 30 w 40"/>
                <a:gd name="T5" fmla="*/ 28 h 28"/>
                <a:gd name="T6" fmla="*/ 32 w 40"/>
                <a:gd name="T7" fmla="*/ 26 h 28"/>
                <a:gd name="T8" fmla="*/ 40 w 40"/>
                <a:gd name="T9" fmla="*/ 7 h 28"/>
                <a:gd name="T10" fmla="*/ 40 w 40"/>
                <a:gd name="T11" fmla="*/ 5 h 28"/>
                <a:gd name="T12" fmla="*/ 37 w 40"/>
                <a:gd name="T13" fmla="*/ 4 h 28"/>
                <a:gd name="T14" fmla="*/ 25 w 40"/>
                <a:gd name="T15" fmla="*/ 9 h 28"/>
                <a:gd name="T16" fmla="*/ 22 w 40"/>
                <a:gd name="T17" fmla="*/ 1 h 28"/>
                <a:gd name="T18" fmla="*/ 20 w 40"/>
                <a:gd name="T19" fmla="*/ 0 h 28"/>
                <a:gd name="T20" fmla="*/ 18 w 40"/>
                <a:gd name="T21" fmla="*/ 1 h 28"/>
                <a:gd name="T22" fmla="*/ 15 w 40"/>
                <a:gd name="T23" fmla="*/ 9 h 28"/>
                <a:gd name="T24" fmla="*/ 3 w 40"/>
                <a:gd name="T25" fmla="*/ 4 h 28"/>
                <a:gd name="T26" fmla="*/ 0 w 40"/>
                <a:gd name="T27" fmla="*/ 5 h 28"/>
                <a:gd name="T28" fmla="*/ 0 w 40"/>
                <a:gd name="T29" fmla="*/ 7 h 28"/>
                <a:gd name="T30" fmla="*/ 8 w 40"/>
                <a:gd name="T31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8">
                  <a:moveTo>
                    <a:pt x="8" y="26"/>
                  </a:moveTo>
                  <a:cubicBezTo>
                    <a:pt x="8" y="27"/>
                    <a:pt x="9" y="28"/>
                    <a:pt x="1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2" y="27"/>
                    <a:pt x="32" y="26"/>
                  </a:cubicBezTo>
                  <a:cubicBezTo>
                    <a:pt x="32" y="19"/>
                    <a:pt x="40" y="7"/>
                    <a:pt x="40" y="7"/>
                  </a:cubicBezTo>
                  <a:cubicBezTo>
                    <a:pt x="40" y="6"/>
                    <a:pt x="40" y="5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8" y="19"/>
                    <a:pt x="8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7839075" y="2655888"/>
              <a:ext cx="120650" cy="15875"/>
            </a:xfrm>
            <a:custGeom>
              <a:avLst/>
              <a:gdLst>
                <a:gd name="T0" fmla="*/ 2 w 32"/>
                <a:gd name="T1" fmla="*/ 0 h 4"/>
                <a:gd name="T2" fmla="*/ 0 w 32"/>
                <a:gd name="T3" fmla="*/ 2 h 4"/>
                <a:gd name="T4" fmla="*/ 2 w 32"/>
                <a:gd name="T5" fmla="*/ 4 h 4"/>
                <a:gd name="T6" fmla="*/ 30 w 32"/>
                <a:gd name="T7" fmla="*/ 4 h 4"/>
                <a:gd name="T8" fmla="*/ 32 w 32"/>
                <a:gd name="T9" fmla="*/ 2 h 4"/>
                <a:gd name="T10" fmla="*/ 30 w 32"/>
                <a:gd name="T11" fmla="*/ 0 h 4"/>
                <a:gd name="T12" fmla="*/ 2 w 3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2" y="3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642205" y="3193584"/>
            <a:ext cx="344488" cy="361950"/>
            <a:chOff x="6276975" y="723900"/>
            <a:chExt cx="344488" cy="361950"/>
          </a:xfrm>
          <a:solidFill>
            <a:schemeClr val="bg1"/>
          </a:solidFill>
        </p:grpSpPr>
        <p:sp>
          <p:nvSpPr>
            <p:cNvPr id="69" name="Freeform 71"/>
            <p:cNvSpPr/>
            <p:nvPr/>
          </p:nvSpPr>
          <p:spPr bwMode="auto">
            <a:xfrm>
              <a:off x="6527800" y="723900"/>
              <a:ext cx="93663" cy="153988"/>
            </a:xfrm>
            <a:custGeom>
              <a:avLst/>
              <a:gdLst>
                <a:gd name="T0" fmla="*/ 25 w 25"/>
                <a:gd name="T1" fmla="*/ 1 h 41"/>
                <a:gd name="T2" fmla="*/ 23 w 25"/>
                <a:gd name="T3" fmla="*/ 0 h 41"/>
                <a:gd name="T4" fmla="*/ 16 w 25"/>
                <a:gd name="T5" fmla="*/ 0 h 41"/>
                <a:gd name="T6" fmla="*/ 0 w 25"/>
                <a:gd name="T7" fmla="*/ 35 h 41"/>
                <a:gd name="T8" fmla="*/ 7 w 25"/>
                <a:gd name="T9" fmla="*/ 41 h 41"/>
                <a:gd name="T10" fmla="*/ 7 w 25"/>
                <a:gd name="T11" fmla="*/ 41 h 41"/>
                <a:gd name="T12" fmla="*/ 25 w 25"/>
                <a:gd name="T13" fmla="*/ 3 h 41"/>
                <a:gd name="T14" fmla="*/ 25 w 25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25" y="1"/>
                  </a:moveTo>
                  <a:cubicBezTo>
                    <a:pt x="25" y="0"/>
                    <a:pt x="24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5" y="39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0" name="Freeform 72"/>
            <p:cNvSpPr/>
            <p:nvPr/>
          </p:nvSpPr>
          <p:spPr bwMode="auto">
            <a:xfrm>
              <a:off x="6483350" y="723900"/>
              <a:ext cx="90488" cy="120650"/>
            </a:xfrm>
            <a:custGeom>
              <a:avLst/>
              <a:gdLst>
                <a:gd name="T0" fmla="*/ 24 w 24"/>
                <a:gd name="T1" fmla="*/ 0 h 32"/>
                <a:gd name="T2" fmla="*/ 15 w 24"/>
                <a:gd name="T3" fmla="*/ 0 h 32"/>
                <a:gd name="T4" fmla="*/ 14 w 24"/>
                <a:gd name="T5" fmla="*/ 1 h 32"/>
                <a:gd name="T6" fmla="*/ 0 w 24"/>
                <a:gd name="T7" fmla="*/ 29 h 32"/>
                <a:gd name="T8" fmla="*/ 9 w 24"/>
                <a:gd name="T9" fmla="*/ 32 h 32"/>
                <a:gd name="T10" fmla="*/ 24 w 2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2">
                  <a:moveTo>
                    <a:pt x="2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0"/>
                    <a:pt x="6" y="31"/>
                    <a:pt x="9" y="3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1" name="Freeform 73"/>
            <p:cNvSpPr/>
            <p:nvPr/>
          </p:nvSpPr>
          <p:spPr bwMode="auto">
            <a:xfrm>
              <a:off x="6276975" y="723900"/>
              <a:ext cx="93663" cy="153988"/>
            </a:xfrm>
            <a:custGeom>
              <a:avLst/>
              <a:gdLst>
                <a:gd name="T0" fmla="*/ 19 w 25"/>
                <a:gd name="T1" fmla="*/ 41 h 41"/>
                <a:gd name="T2" fmla="*/ 25 w 25"/>
                <a:gd name="T3" fmla="*/ 35 h 41"/>
                <a:gd name="T4" fmla="*/ 9 w 25"/>
                <a:gd name="T5" fmla="*/ 0 h 41"/>
                <a:gd name="T6" fmla="*/ 2 w 25"/>
                <a:gd name="T7" fmla="*/ 0 h 41"/>
                <a:gd name="T8" fmla="*/ 0 w 25"/>
                <a:gd name="T9" fmla="*/ 1 h 41"/>
                <a:gd name="T10" fmla="*/ 0 w 25"/>
                <a:gd name="T11" fmla="*/ 3 h 41"/>
                <a:gd name="T12" fmla="*/ 18 w 25"/>
                <a:gd name="T13" fmla="*/ 41 h 41"/>
                <a:gd name="T14" fmla="*/ 19 w 25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19" y="41"/>
                  </a:moveTo>
                  <a:cubicBezTo>
                    <a:pt x="21" y="39"/>
                    <a:pt x="23" y="37"/>
                    <a:pt x="25" y="3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2" name="Freeform 74"/>
            <p:cNvSpPr/>
            <p:nvPr/>
          </p:nvSpPr>
          <p:spPr bwMode="auto">
            <a:xfrm>
              <a:off x="6324600" y="723900"/>
              <a:ext cx="90488" cy="123825"/>
            </a:xfrm>
            <a:custGeom>
              <a:avLst/>
              <a:gdLst>
                <a:gd name="T0" fmla="*/ 24 w 24"/>
                <a:gd name="T1" fmla="*/ 29 h 33"/>
                <a:gd name="T2" fmla="*/ 11 w 24"/>
                <a:gd name="T3" fmla="*/ 1 h 33"/>
                <a:gd name="T4" fmla="*/ 9 w 24"/>
                <a:gd name="T5" fmla="*/ 0 h 33"/>
                <a:gd name="T6" fmla="*/ 0 w 24"/>
                <a:gd name="T7" fmla="*/ 0 h 33"/>
                <a:gd name="T8" fmla="*/ 16 w 24"/>
                <a:gd name="T9" fmla="*/ 33 h 33"/>
                <a:gd name="T10" fmla="*/ 24 w 24"/>
                <a:gd name="T1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3">
                  <a:moveTo>
                    <a:pt x="24" y="2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1"/>
                    <a:pt x="21" y="30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3" name="Freeform 75"/>
            <p:cNvSpPr>
              <a:spLocks noEditPoints="1"/>
            </p:cNvSpPr>
            <p:nvPr/>
          </p:nvSpPr>
          <p:spPr bwMode="auto">
            <a:xfrm>
              <a:off x="6329363" y="844550"/>
              <a:ext cx="239713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2 w 64"/>
                <a:gd name="T11" fmla="*/ 28 h 64"/>
                <a:gd name="T12" fmla="*/ 43 w 64"/>
                <a:gd name="T13" fmla="*/ 35 h 64"/>
                <a:gd name="T14" fmla="*/ 46 w 64"/>
                <a:gd name="T15" fmla="*/ 47 h 64"/>
                <a:gd name="T16" fmla="*/ 46 w 64"/>
                <a:gd name="T17" fmla="*/ 50 h 64"/>
                <a:gd name="T18" fmla="*/ 44 w 64"/>
                <a:gd name="T19" fmla="*/ 50 h 64"/>
                <a:gd name="T20" fmla="*/ 43 w 64"/>
                <a:gd name="T21" fmla="*/ 50 h 64"/>
                <a:gd name="T22" fmla="*/ 32 w 64"/>
                <a:gd name="T23" fmla="*/ 43 h 64"/>
                <a:gd name="T24" fmla="*/ 21 w 64"/>
                <a:gd name="T25" fmla="*/ 50 h 64"/>
                <a:gd name="T26" fmla="*/ 19 w 64"/>
                <a:gd name="T27" fmla="*/ 50 h 64"/>
                <a:gd name="T28" fmla="*/ 18 w 64"/>
                <a:gd name="T29" fmla="*/ 47 h 64"/>
                <a:gd name="T30" fmla="*/ 22 w 64"/>
                <a:gd name="T31" fmla="*/ 35 h 64"/>
                <a:gd name="T32" fmla="*/ 13 w 64"/>
                <a:gd name="T33" fmla="*/ 28 h 64"/>
                <a:gd name="T34" fmla="*/ 12 w 64"/>
                <a:gd name="T35" fmla="*/ 25 h 64"/>
                <a:gd name="T36" fmla="*/ 14 w 64"/>
                <a:gd name="T37" fmla="*/ 24 h 64"/>
                <a:gd name="T38" fmla="*/ 25 w 64"/>
                <a:gd name="T39" fmla="*/ 24 h 64"/>
                <a:gd name="T40" fmla="*/ 31 w 64"/>
                <a:gd name="T41" fmla="*/ 13 h 64"/>
                <a:gd name="T42" fmla="*/ 34 w 64"/>
                <a:gd name="T43" fmla="*/ 13 h 64"/>
                <a:gd name="T44" fmla="*/ 40 w 64"/>
                <a:gd name="T45" fmla="*/ 24 h 64"/>
                <a:gd name="T46" fmla="*/ 50 w 64"/>
                <a:gd name="T47" fmla="*/ 24 h 64"/>
                <a:gd name="T48" fmla="*/ 52 w 64"/>
                <a:gd name="T49" fmla="*/ 25 h 64"/>
                <a:gd name="T50" fmla="*/ 52 w 64"/>
                <a:gd name="T5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2" y="28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5" y="50"/>
                    <a:pt x="45" y="50"/>
                    <a:pt x="44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50"/>
                    <a:pt x="19" y="50"/>
                  </a:cubicBezTo>
                  <a:cubicBezTo>
                    <a:pt x="18" y="49"/>
                    <a:pt x="18" y="48"/>
                    <a:pt x="18" y="4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3" y="25"/>
                    <a:pt x="13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3" y="12"/>
                    <a:pt x="34" y="1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439710" y="3168978"/>
            <a:ext cx="360363" cy="360363"/>
            <a:chOff x="9166226" y="3952875"/>
            <a:chExt cx="360363" cy="360363"/>
          </a:xfrm>
          <a:solidFill>
            <a:schemeClr val="bg1"/>
          </a:solidFill>
        </p:grpSpPr>
        <p:sp>
          <p:nvSpPr>
            <p:cNvPr id="75" name="Freeform 24"/>
            <p:cNvSpPr/>
            <p:nvPr/>
          </p:nvSpPr>
          <p:spPr bwMode="auto">
            <a:xfrm>
              <a:off x="9166226" y="4071938"/>
              <a:ext cx="360363" cy="241300"/>
            </a:xfrm>
            <a:custGeom>
              <a:avLst/>
              <a:gdLst>
                <a:gd name="T0" fmla="*/ 94 w 96"/>
                <a:gd name="T1" fmla="*/ 60 h 64"/>
                <a:gd name="T2" fmla="*/ 92 w 96"/>
                <a:gd name="T3" fmla="*/ 60 h 64"/>
                <a:gd name="T4" fmla="*/ 92 w 96"/>
                <a:gd name="T5" fmla="*/ 2 h 64"/>
                <a:gd name="T6" fmla="*/ 90 w 96"/>
                <a:gd name="T7" fmla="*/ 0 h 64"/>
                <a:gd name="T8" fmla="*/ 78 w 96"/>
                <a:gd name="T9" fmla="*/ 0 h 64"/>
                <a:gd name="T10" fmla="*/ 76 w 96"/>
                <a:gd name="T11" fmla="*/ 2 h 64"/>
                <a:gd name="T12" fmla="*/ 76 w 96"/>
                <a:gd name="T13" fmla="*/ 60 h 64"/>
                <a:gd name="T14" fmla="*/ 68 w 96"/>
                <a:gd name="T15" fmla="*/ 60 h 64"/>
                <a:gd name="T16" fmla="*/ 68 w 96"/>
                <a:gd name="T17" fmla="*/ 30 h 64"/>
                <a:gd name="T18" fmla="*/ 66 w 96"/>
                <a:gd name="T19" fmla="*/ 28 h 64"/>
                <a:gd name="T20" fmla="*/ 54 w 96"/>
                <a:gd name="T21" fmla="*/ 28 h 64"/>
                <a:gd name="T22" fmla="*/ 52 w 96"/>
                <a:gd name="T23" fmla="*/ 30 h 64"/>
                <a:gd name="T24" fmla="*/ 52 w 96"/>
                <a:gd name="T25" fmla="*/ 60 h 64"/>
                <a:gd name="T26" fmla="*/ 44 w 96"/>
                <a:gd name="T27" fmla="*/ 60 h 64"/>
                <a:gd name="T28" fmla="*/ 44 w 96"/>
                <a:gd name="T29" fmla="*/ 22 h 64"/>
                <a:gd name="T30" fmla="*/ 42 w 96"/>
                <a:gd name="T31" fmla="*/ 20 h 64"/>
                <a:gd name="T32" fmla="*/ 30 w 96"/>
                <a:gd name="T33" fmla="*/ 20 h 64"/>
                <a:gd name="T34" fmla="*/ 28 w 96"/>
                <a:gd name="T35" fmla="*/ 22 h 64"/>
                <a:gd name="T36" fmla="*/ 28 w 96"/>
                <a:gd name="T37" fmla="*/ 60 h 64"/>
                <a:gd name="T38" fmla="*/ 20 w 96"/>
                <a:gd name="T39" fmla="*/ 60 h 64"/>
                <a:gd name="T40" fmla="*/ 20 w 96"/>
                <a:gd name="T41" fmla="*/ 42 h 64"/>
                <a:gd name="T42" fmla="*/ 18 w 96"/>
                <a:gd name="T43" fmla="*/ 40 h 64"/>
                <a:gd name="T44" fmla="*/ 6 w 96"/>
                <a:gd name="T45" fmla="*/ 40 h 64"/>
                <a:gd name="T46" fmla="*/ 4 w 96"/>
                <a:gd name="T47" fmla="*/ 42 h 64"/>
                <a:gd name="T48" fmla="*/ 4 w 96"/>
                <a:gd name="T49" fmla="*/ 60 h 64"/>
                <a:gd name="T50" fmla="*/ 2 w 96"/>
                <a:gd name="T51" fmla="*/ 60 h 64"/>
                <a:gd name="T52" fmla="*/ 0 w 96"/>
                <a:gd name="T53" fmla="*/ 62 h 64"/>
                <a:gd name="T54" fmla="*/ 2 w 96"/>
                <a:gd name="T55" fmla="*/ 64 h 64"/>
                <a:gd name="T56" fmla="*/ 94 w 96"/>
                <a:gd name="T57" fmla="*/ 64 h 64"/>
                <a:gd name="T58" fmla="*/ 96 w 96"/>
                <a:gd name="T59" fmla="*/ 62 h 64"/>
                <a:gd name="T60" fmla="*/ 94 w 96"/>
                <a:gd name="T6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64">
                  <a:moveTo>
                    <a:pt x="9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2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29"/>
                    <a:pt x="67" y="28"/>
                    <a:pt x="6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28"/>
                    <a:pt x="52" y="29"/>
                    <a:pt x="52" y="3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8" y="21"/>
                    <a:pt x="28" y="2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19" y="40"/>
                    <a:pt x="18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4" y="41"/>
                    <a:pt x="4" y="4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61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61"/>
                    <a:pt x="95" y="60"/>
                    <a:pt x="9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76" name="Freeform 25"/>
            <p:cNvSpPr/>
            <p:nvPr/>
          </p:nvSpPr>
          <p:spPr bwMode="auto">
            <a:xfrm>
              <a:off x="9188451" y="3952875"/>
              <a:ext cx="315913" cy="195263"/>
            </a:xfrm>
            <a:custGeom>
              <a:avLst/>
              <a:gdLst>
                <a:gd name="T0" fmla="*/ 6 w 84"/>
                <a:gd name="T1" fmla="*/ 52 h 52"/>
                <a:gd name="T2" fmla="*/ 12 w 84"/>
                <a:gd name="T3" fmla="*/ 46 h 52"/>
                <a:gd name="T4" fmla="*/ 12 w 84"/>
                <a:gd name="T5" fmla="*/ 44 h 52"/>
                <a:gd name="T6" fmla="*/ 27 w 84"/>
                <a:gd name="T7" fmla="*/ 31 h 52"/>
                <a:gd name="T8" fmla="*/ 30 w 84"/>
                <a:gd name="T9" fmla="*/ 32 h 52"/>
                <a:gd name="T10" fmla="*/ 35 w 84"/>
                <a:gd name="T11" fmla="*/ 30 h 52"/>
                <a:gd name="T12" fmla="*/ 48 w 84"/>
                <a:gd name="T13" fmla="*/ 34 h 52"/>
                <a:gd name="T14" fmla="*/ 54 w 84"/>
                <a:gd name="T15" fmla="*/ 40 h 52"/>
                <a:gd name="T16" fmla="*/ 60 w 84"/>
                <a:gd name="T17" fmla="*/ 34 h 52"/>
                <a:gd name="T18" fmla="*/ 59 w 84"/>
                <a:gd name="T19" fmla="*/ 31 h 52"/>
                <a:gd name="T20" fmla="*/ 76 w 84"/>
                <a:gd name="T21" fmla="*/ 12 h 52"/>
                <a:gd name="T22" fmla="*/ 78 w 84"/>
                <a:gd name="T23" fmla="*/ 12 h 52"/>
                <a:gd name="T24" fmla="*/ 84 w 84"/>
                <a:gd name="T25" fmla="*/ 6 h 52"/>
                <a:gd name="T26" fmla="*/ 78 w 84"/>
                <a:gd name="T27" fmla="*/ 0 h 52"/>
                <a:gd name="T28" fmla="*/ 72 w 84"/>
                <a:gd name="T29" fmla="*/ 6 h 52"/>
                <a:gd name="T30" fmla="*/ 73 w 84"/>
                <a:gd name="T31" fmla="*/ 9 h 52"/>
                <a:gd name="T32" fmla="*/ 56 w 84"/>
                <a:gd name="T33" fmla="*/ 28 h 52"/>
                <a:gd name="T34" fmla="*/ 54 w 84"/>
                <a:gd name="T35" fmla="*/ 28 h 52"/>
                <a:gd name="T36" fmla="*/ 49 w 84"/>
                <a:gd name="T37" fmla="*/ 30 h 52"/>
                <a:gd name="T38" fmla="*/ 36 w 84"/>
                <a:gd name="T39" fmla="*/ 26 h 52"/>
                <a:gd name="T40" fmla="*/ 30 w 84"/>
                <a:gd name="T41" fmla="*/ 20 h 52"/>
                <a:gd name="T42" fmla="*/ 24 w 84"/>
                <a:gd name="T43" fmla="*/ 26 h 52"/>
                <a:gd name="T44" fmla="*/ 24 w 84"/>
                <a:gd name="T45" fmla="*/ 28 h 52"/>
                <a:gd name="T46" fmla="*/ 9 w 84"/>
                <a:gd name="T47" fmla="*/ 41 h 52"/>
                <a:gd name="T48" fmla="*/ 6 w 84"/>
                <a:gd name="T49" fmla="*/ 40 h 52"/>
                <a:gd name="T50" fmla="*/ 0 w 84"/>
                <a:gd name="T51" fmla="*/ 46 h 52"/>
                <a:gd name="T52" fmla="*/ 6 w 84"/>
                <a:gd name="T5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52">
                  <a:moveTo>
                    <a:pt x="6" y="52"/>
                  </a:moveTo>
                  <a:cubicBezTo>
                    <a:pt x="9" y="52"/>
                    <a:pt x="12" y="49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9" y="32"/>
                    <a:pt x="30" y="32"/>
                  </a:cubicBezTo>
                  <a:cubicBezTo>
                    <a:pt x="32" y="32"/>
                    <a:pt x="34" y="31"/>
                    <a:pt x="35" y="30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7"/>
                    <a:pt x="51" y="40"/>
                    <a:pt x="54" y="40"/>
                  </a:cubicBezTo>
                  <a:cubicBezTo>
                    <a:pt x="57" y="40"/>
                    <a:pt x="60" y="37"/>
                    <a:pt x="60" y="34"/>
                  </a:cubicBezTo>
                  <a:cubicBezTo>
                    <a:pt x="60" y="33"/>
                    <a:pt x="60" y="32"/>
                    <a:pt x="59" y="3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2"/>
                    <a:pt x="77" y="12"/>
                    <a:pt x="78" y="12"/>
                  </a:cubicBezTo>
                  <a:cubicBezTo>
                    <a:pt x="81" y="12"/>
                    <a:pt x="84" y="9"/>
                    <a:pt x="84" y="6"/>
                  </a:cubicBezTo>
                  <a:cubicBezTo>
                    <a:pt x="84" y="3"/>
                    <a:pt x="81" y="0"/>
                    <a:pt x="78" y="0"/>
                  </a:cubicBezTo>
                  <a:cubicBezTo>
                    <a:pt x="75" y="0"/>
                    <a:pt x="72" y="3"/>
                    <a:pt x="72" y="6"/>
                  </a:cubicBezTo>
                  <a:cubicBezTo>
                    <a:pt x="72" y="7"/>
                    <a:pt x="72" y="8"/>
                    <a:pt x="73" y="9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2" y="28"/>
                    <a:pt x="50" y="29"/>
                    <a:pt x="49" y="3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3" y="20"/>
                    <a:pt x="30" y="20"/>
                  </a:cubicBezTo>
                  <a:cubicBezTo>
                    <a:pt x="27" y="20"/>
                    <a:pt x="24" y="23"/>
                    <a:pt x="24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7" y="40"/>
                    <a:pt x="6" y="40"/>
                  </a:cubicBezTo>
                  <a:cubicBezTo>
                    <a:pt x="3" y="40"/>
                    <a:pt x="0" y="43"/>
                    <a:pt x="0" y="46"/>
                  </a:cubicBezTo>
                  <a:cubicBezTo>
                    <a:pt x="0" y="49"/>
                    <a:pt x="3" y="52"/>
                    <a:pt x="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70990" y="4769485"/>
            <a:ext cx="2165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2021.6.16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加入满天星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14675" y="1642110"/>
            <a:ext cx="2509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2021.6.22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参与鹰潭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上线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41240" y="4769485"/>
            <a:ext cx="2509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2021.8-12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报表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89645" y="4769485"/>
            <a:ext cx="35058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2021.12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扫码入会、电子小票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85280" y="1642110"/>
            <a:ext cx="2509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2021.10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扫码开单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02590"/>
            <a:ext cx="453390" cy="436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8046" y="482886"/>
            <a:ext cx="18288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主要工作内容</a:t>
            </a:r>
            <a:endParaRPr 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01955"/>
            <a:ext cx="453600" cy="43677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2670" y="2141855"/>
            <a:ext cx="3331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75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周迭代测试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单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双周迭代的需求测试，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BUG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验证，线上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需求验证；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400550" y="1602740"/>
            <a:ext cx="0" cy="3575050"/>
          </a:xfrm>
          <a:prstGeom prst="line">
            <a:avLst/>
          </a:prstGeom>
          <a:ln w="28575" cmpd="sng">
            <a:solidFill>
              <a:srgbClr val="1035A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623435" y="2141855"/>
            <a:ext cx="3331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15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测试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用例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细化产品需求，输出测试用例，组织相关人员进行测试用例评审；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075690" y="3467100"/>
            <a:ext cx="10732135" cy="14605"/>
          </a:xfrm>
          <a:prstGeom prst="line">
            <a:avLst/>
          </a:prstGeom>
          <a:ln w="28575" cmpd="sng">
            <a:solidFill>
              <a:srgbClr val="1035A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955280" y="1602740"/>
            <a:ext cx="0" cy="3575050"/>
          </a:xfrm>
          <a:prstGeom prst="line">
            <a:avLst/>
          </a:prstGeom>
          <a:ln w="28575" cmpd="sng">
            <a:solidFill>
              <a:srgbClr val="1035A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60755" y="3792220"/>
            <a:ext cx="3331845" cy="1122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测试总结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输出迭代复盘会议PPT，组织迭代复盘会议；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94860" y="4008120"/>
            <a:ext cx="3331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</a:rPr>
              <a:t>个人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提升技能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通过提升测试能力，更好的保证产品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质量；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8165" y="2141855"/>
            <a:ext cx="3331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问题收集与反思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接收用户反馈的问题，跟踪问题出现情况，推动解决问题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；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78165" y="4008120"/>
            <a:ext cx="333184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其他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自我总结、门店学习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等；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9" grpId="0"/>
      <p:bldP spid="20" grpId="0"/>
      <p:bldP spid="18" grpId="0"/>
      <p:bldP spid="17" grpId="0"/>
      <p:bldP spid="8" grpId="1"/>
      <p:bldP spid="13" grpId="1"/>
      <p:bldP spid="19" grpId="1"/>
      <p:bldP spid="20" grpId="1"/>
      <p:bldP spid="18" grpId="1"/>
      <p:bldP spid="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48046" y="482886"/>
            <a:ext cx="18288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主要负责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项目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103759" y="1687115"/>
            <a:ext cx="9369740" cy="268840"/>
            <a:chOff x="899592" y="2852807"/>
            <a:chExt cx="7344815" cy="213386"/>
          </a:xfrm>
          <a:solidFill>
            <a:schemeClr val="accent2"/>
          </a:solidFill>
        </p:grpSpPr>
        <p:sp>
          <p:nvSpPr>
            <p:cNvPr id="25" name="Rectangle 61"/>
            <p:cNvSpPr/>
            <p:nvPr/>
          </p:nvSpPr>
          <p:spPr bwMode="auto">
            <a:xfrm>
              <a:off x="899592" y="2852807"/>
              <a:ext cx="7344815" cy="3203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  <p:sp>
          <p:nvSpPr>
            <p:cNvPr id="26" name="Flowchart: Merge 3"/>
            <p:cNvSpPr/>
            <p:nvPr/>
          </p:nvSpPr>
          <p:spPr bwMode="auto">
            <a:xfrm>
              <a:off x="1099027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  <p:sp>
          <p:nvSpPr>
            <p:cNvPr id="28" name="Flowchart: Merge 64"/>
            <p:cNvSpPr/>
            <p:nvPr/>
          </p:nvSpPr>
          <p:spPr bwMode="auto">
            <a:xfrm>
              <a:off x="3708663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  <p:sp>
          <p:nvSpPr>
            <p:cNvPr id="29" name="Flowchart: Merge 65"/>
            <p:cNvSpPr/>
            <p:nvPr/>
          </p:nvSpPr>
          <p:spPr bwMode="auto">
            <a:xfrm>
              <a:off x="6174461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</p:grpSp>
      <p:sp>
        <p:nvSpPr>
          <p:cNvPr id="51" name="Oval 14"/>
          <p:cNvSpPr/>
          <p:nvPr/>
        </p:nvSpPr>
        <p:spPr bwMode="auto">
          <a:xfrm>
            <a:off x="1270000" y="2104390"/>
            <a:ext cx="444500" cy="4381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</a:t>
            </a:r>
            <a:endParaRPr lang="en-US" sz="2800" kern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59" name="Oval 14"/>
          <p:cNvSpPr/>
          <p:nvPr/>
        </p:nvSpPr>
        <p:spPr bwMode="auto">
          <a:xfrm>
            <a:off x="4599305" y="2104390"/>
            <a:ext cx="444500" cy="4381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endParaRPr lang="en-US" sz="2800" kern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60" name="Oval 14"/>
          <p:cNvSpPr/>
          <p:nvPr/>
        </p:nvSpPr>
        <p:spPr bwMode="auto">
          <a:xfrm>
            <a:off x="7744460" y="2104390"/>
            <a:ext cx="444500" cy="4381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3</a:t>
            </a:r>
            <a:endParaRPr lang="en-US" sz="2800" kern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73" name="Group 10"/>
          <p:cNvGrpSpPr/>
          <p:nvPr/>
        </p:nvGrpSpPr>
        <p:grpSpPr bwMode="auto">
          <a:xfrm>
            <a:off x="1882468" y="2127835"/>
            <a:ext cx="2070225" cy="1218034"/>
            <a:chOff x="0" y="0"/>
            <a:chExt cx="2726" cy="1624"/>
          </a:xfrm>
        </p:grpSpPr>
        <p:sp>
          <p:nvSpPr>
            <p:cNvPr id="74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Regular" charset="0"/>
                  <a:sym typeface="Lato Regular" charset="0"/>
                </a:rPr>
                <a:t>云商</a:t>
              </a: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Regular" charset="0"/>
                  <a:sym typeface="Lato Regular" charset="0"/>
                </a:rPr>
                <a:t>/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Regular" charset="0"/>
                  <a:sym typeface="Lato Regular" charset="0"/>
                </a:rPr>
                <a:t>云店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endParaRPr>
            </a:p>
          </p:txBody>
        </p:sp>
        <p:sp>
          <p:nvSpPr>
            <p:cNvPr id="75" name="Rectangle 12"/>
            <p:cNvSpPr/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主要模块：扫码开单、扫码入会、报表、进销存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统计等。</a:t>
              </a:r>
              <a:endPara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80" name="Group 10"/>
          <p:cNvGrpSpPr/>
          <p:nvPr/>
        </p:nvGrpSpPr>
        <p:grpSpPr bwMode="auto">
          <a:xfrm>
            <a:off x="5193358" y="2104340"/>
            <a:ext cx="2070225" cy="1218034"/>
            <a:chOff x="0" y="0"/>
            <a:chExt cx="2726" cy="1624"/>
          </a:xfrm>
        </p:grpSpPr>
        <p:sp>
          <p:nvSpPr>
            <p:cNvPr id="81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Regular" charset="0"/>
                  <a:sym typeface="Lato Regular" charset="0"/>
                </a:rPr>
                <a:t>商户端</a:t>
              </a:r>
              <a:r>
                <a: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Regular" charset="0"/>
                  <a:sym typeface="Lato Regular" charset="0"/>
                </a:rPr>
                <a:t>/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Regular" charset="0"/>
                  <a:sym typeface="Lato Regular" charset="0"/>
                </a:rPr>
                <a:t>运营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Regular" charset="0"/>
                  <a:sym typeface="Lato Regular" charset="0"/>
                </a:rPr>
                <a:t>平台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endParaRPr>
            </a:p>
          </p:txBody>
        </p:sp>
        <p:sp>
          <p:nvSpPr>
            <p:cNvPr id="82" name="Rectangle 12"/>
            <p:cNvSpPr/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主要模块：报表、商品基础数据、资金、营销、会员、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云费控等。</a:t>
              </a:r>
              <a:endPara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83" name="Group 10"/>
          <p:cNvGrpSpPr/>
          <p:nvPr/>
        </p:nvGrpSpPr>
        <p:grpSpPr bwMode="auto">
          <a:xfrm>
            <a:off x="8402955" y="2127885"/>
            <a:ext cx="2070100" cy="1002272"/>
            <a:chOff x="0" y="-1068"/>
            <a:chExt cx="2726" cy="1710"/>
          </a:xfrm>
        </p:grpSpPr>
        <p:sp>
          <p:nvSpPr>
            <p:cNvPr id="84" name="Rectangle 11"/>
            <p:cNvSpPr/>
            <p:nvPr/>
          </p:nvSpPr>
          <p:spPr bwMode="auto">
            <a:xfrm>
              <a:off x="0" y="-1068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Regular" charset="0"/>
                  <a:sym typeface="Lato Regular" charset="0"/>
                </a:rPr>
                <a:t>门店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Regular" charset="0"/>
                  <a:sym typeface="Lato Regular" charset="0"/>
                </a:rPr>
                <a:t>端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endParaRPr>
            </a:p>
          </p:txBody>
        </p:sp>
        <p:sp>
          <p:nvSpPr>
            <p:cNvPr id="85" name="Rectangle 12"/>
            <p:cNvSpPr/>
            <p:nvPr/>
          </p:nvSpPr>
          <p:spPr bwMode="auto">
            <a:xfrm>
              <a:off x="0" y="-56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主要模块：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报表、商品基础数据、商户自主注册、资金、会员等。</a:t>
              </a:r>
              <a:endPara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8820" y="3267710"/>
            <a:ext cx="2134870" cy="3142615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240" y="3267075"/>
            <a:ext cx="2002155" cy="3143250"/>
          </a:xfrm>
          <a:prstGeom prst="round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3267710"/>
            <a:ext cx="1807210" cy="3032125"/>
          </a:xfrm>
          <a:prstGeom prst="round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01955"/>
            <a:ext cx="453600" cy="436755"/>
          </a:xfrm>
          <a:prstGeom prst="rect">
            <a:avLst/>
          </a:prstGeom>
        </p:spPr>
      </p:pic>
      <p:sp>
        <p:nvSpPr>
          <p:cNvPr id="2" name="Oval 14"/>
          <p:cNvSpPr/>
          <p:nvPr/>
        </p:nvSpPr>
        <p:spPr bwMode="auto">
          <a:xfrm>
            <a:off x="1270000" y="2104390"/>
            <a:ext cx="444500" cy="4381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</a:t>
            </a:r>
            <a:endParaRPr lang="en-US" sz="2800" kern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3" name="Oval 14"/>
          <p:cNvSpPr/>
          <p:nvPr/>
        </p:nvSpPr>
        <p:spPr bwMode="auto">
          <a:xfrm>
            <a:off x="4599305" y="2104390"/>
            <a:ext cx="444500" cy="4381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endParaRPr lang="en-US" sz="2800" kern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8" name="Oval 14"/>
          <p:cNvSpPr/>
          <p:nvPr/>
        </p:nvSpPr>
        <p:spPr bwMode="auto">
          <a:xfrm>
            <a:off x="7744460" y="2104390"/>
            <a:ext cx="444500" cy="43815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3</a:t>
            </a:r>
            <a:endParaRPr lang="en-US" sz="2800" kern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11" name="Rectangle 11"/>
          <p:cNvSpPr/>
          <p:nvPr/>
        </p:nvSpPr>
        <p:spPr bwMode="auto">
          <a:xfrm>
            <a:off x="1882775" y="2127885"/>
            <a:ext cx="1852930" cy="29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rPr>
              <a:t>云商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rPr>
              <a:t>云店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Lato Regular" charset="0"/>
              <a:sym typeface="Lato Regular" charset="0"/>
            </a:endParaRPr>
          </a:p>
        </p:txBody>
      </p:sp>
      <p:sp>
        <p:nvSpPr>
          <p:cNvPr id="14" name="Rectangle 11"/>
          <p:cNvSpPr/>
          <p:nvPr/>
        </p:nvSpPr>
        <p:spPr bwMode="auto">
          <a:xfrm>
            <a:off x="5193665" y="2104390"/>
            <a:ext cx="1852930" cy="29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rPr>
              <a:t>商户端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rPr>
              <a:t>运营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rPr>
              <a:t>平台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Lato Regular" charset="0"/>
              <a:sym typeface="Lato Regular" charset="0"/>
            </a:endParaRPr>
          </a:p>
        </p:txBody>
      </p:sp>
      <p:sp>
        <p:nvSpPr>
          <p:cNvPr id="17" name="Rectangle 11"/>
          <p:cNvSpPr/>
          <p:nvPr/>
        </p:nvSpPr>
        <p:spPr bwMode="auto">
          <a:xfrm>
            <a:off x="8402955" y="2127885"/>
            <a:ext cx="1852930" cy="22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rPr>
              <a:t>门店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Regular" charset="0"/>
                <a:sym typeface="Lato Regular" charset="0"/>
              </a:rPr>
              <a:t>端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Lato Regular" charset="0"/>
              <a:sym typeface="Lato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1" grpId="1"/>
      <p:bldP spid="14" grpId="1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5826" y="508921"/>
            <a:ext cx="182880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工作完成情况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Bebas Neue" charset="0"/>
              <a:sym typeface="Bebas Neue" charset="0"/>
            </a:endParaRPr>
          </a:p>
          <a:p>
            <a:pPr defTabSz="963930"/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Rectangle 17"/>
          <p:cNvSpPr/>
          <p:nvPr/>
        </p:nvSpPr>
        <p:spPr bwMode="auto">
          <a:xfrm>
            <a:off x="1110043" y="1247090"/>
            <a:ext cx="1872000" cy="25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3" name="Rectangle 20"/>
          <p:cNvSpPr/>
          <p:nvPr/>
        </p:nvSpPr>
        <p:spPr bwMode="auto">
          <a:xfrm>
            <a:off x="1287937" y="2839619"/>
            <a:ext cx="1536432" cy="99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 anchorCtr="0"/>
          <a:p>
            <a:pPr algn="l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全年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共完成了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18</a:t>
            </a:r>
            <a:r>
              <a:rPr lang="en-US" altLang="zh-CN" sz="1600" b="1" baseline="30000" dirty="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+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次迭代的测试、上线工作，保证上线功能正确运行。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</p:txBody>
      </p:sp>
      <p:sp>
        <p:nvSpPr>
          <p:cNvPr id="4" name="Rectangle 21"/>
          <p:cNvSpPr/>
          <p:nvPr/>
        </p:nvSpPr>
        <p:spPr bwMode="auto">
          <a:xfrm>
            <a:off x="1347615" y="2527768"/>
            <a:ext cx="1396757" cy="2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迭代测试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Bebas Neue" charset="0"/>
              <a:sym typeface="Bebas Neue" charset="0"/>
            </a:endParaRPr>
          </a:p>
        </p:txBody>
      </p:sp>
      <p:grpSp>
        <p:nvGrpSpPr>
          <p:cNvPr id="15" name="Group 1"/>
          <p:cNvGrpSpPr/>
          <p:nvPr/>
        </p:nvGrpSpPr>
        <p:grpSpPr>
          <a:xfrm>
            <a:off x="1602691" y="1504861"/>
            <a:ext cx="862306" cy="851615"/>
            <a:chOff x="1327509" y="2128278"/>
            <a:chExt cx="675950" cy="675951"/>
          </a:xfrm>
        </p:grpSpPr>
        <p:sp>
          <p:nvSpPr>
            <p:cNvPr id="20" name="Oval 4"/>
            <p:cNvSpPr/>
            <p:nvPr/>
          </p:nvSpPr>
          <p:spPr bwMode="auto">
            <a:xfrm>
              <a:off x="1327509" y="2128278"/>
              <a:ext cx="675950" cy="6759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560757" y="2287931"/>
              <a:ext cx="244316" cy="364048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01955"/>
            <a:ext cx="453600" cy="436755"/>
          </a:xfrm>
          <a:prstGeom prst="rect">
            <a:avLst/>
          </a:prstGeom>
        </p:spPr>
      </p:pic>
      <p:graphicFrame>
        <p:nvGraphicFramePr>
          <p:cNvPr id="6" name="图表 5"/>
          <p:cNvGraphicFramePr/>
          <p:nvPr/>
        </p:nvGraphicFramePr>
        <p:xfrm>
          <a:off x="3921125" y="1247140"/>
          <a:ext cx="5038090" cy="3141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Rectangle 17"/>
          <p:cNvSpPr/>
          <p:nvPr/>
        </p:nvSpPr>
        <p:spPr bwMode="auto">
          <a:xfrm>
            <a:off x="1097915" y="4054475"/>
            <a:ext cx="1872000" cy="25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8" name="Rectangle 25"/>
          <p:cNvSpPr/>
          <p:nvPr/>
        </p:nvSpPr>
        <p:spPr bwMode="auto">
          <a:xfrm>
            <a:off x="1343667" y="5170638"/>
            <a:ext cx="1396757" cy="2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Bug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Bebas Neue" charset="0"/>
              <a:sym typeface="Bebas Neue" charset="0"/>
            </a:endParaRPr>
          </a:p>
        </p:txBody>
      </p:sp>
      <p:sp>
        <p:nvSpPr>
          <p:cNvPr id="10" name="Rectangle 20"/>
          <p:cNvSpPr/>
          <p:nvPr/>
        </p:nvSpPr>
        <p:spPr bwMode="auto">
          <a:xfrm>
            <a:off x="1167130" y="5495925"/>
            <a:ext cx="1750695" cy="99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全年共提出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1196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个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，其中，严重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112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个，严重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占比：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9</a:t>
            </a: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%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用例/缺陷占比：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66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%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。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</p:txBody>
      </p:sp>
      <p:grpSp>
        <p:nvGrpSpPr>
          <p:cNvPr id="11" name="Group 3"/>
          <p:cNvGrpSpPr/>
          <p:nvPr/>
        </p:nvGrpSpPr>
        <p:grpSpPr>
          <a:xfrm>
            <a:off x="1611633" y="4115981"/>
            <a:ext cx="861616" cy="851615"/>
            <a:chOff x="5258922" y="2125758"/>
            <a:chExt cx="675409" cy="675951"/>
          </a:xfrm>
        </p:grpSpPr>
        <p:sp>
          <p:nvSpPr>
            <p:cNvPr id="12" name="Oval 10"/>
            <p:cNvSpPr/>
            <p:nvPr/>
          </p:nvSpPr>
          <p:spPr bwMode="auto">
            <a:xfrm>
              <a:off x="5258922" y="2125758"/>
              <a:ext cx="675409" cy="675951"/>
            </a:xfrm>
            <a:prstGeom prst="ellipse">
              <a:avLst/>
            </a:prstGeom>
            <a:solidFill>
              <a:srgbClr val="38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5442652" y="2316469"/>
              <a:ext cx="308223" cy="306972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</p:grpSp>
      <p:graphicFrame>
        <p:nvGraphicFramePr>
          <p:cNvPr id="14" name="图表 13"/>
          <p:cNvGraphicFramePr/>
          <p:nvPr/>
        </p:nvGraphicFramePr>
        <p:xfrm>
          <a:off x="3921125" y="4487545"/>
          <a:ext cx="5038090" cy="2087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autoUpdateAnimBg="0"/>
      <p:bldP spid="4" grpId="0" autoUpdateAnimBg="0"/>
      <p:bldP spid="7" grpId="0" bldLvl="0" animBg="1"/>
      <p:bldP spid="8" grpId="0" autoUpdateAnimBg="0"/>
      <p:bldP spid="1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5826" y="508921"/>
            <a:ext cx="182880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工作完成情况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Bebas Neue" charset="0"/>
              <a:sym typeface="Bebas Neue" charset="0"/>
            </a:endParaRPr>
          </a:p>
          <a:p>
            <a:pPr defTabSz="963930"/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9" name="Rectangle 17"/>
          <p:cNvSpPr/>
          <p:nvPr/>
        </p:nvSpPr>
        <p:spPr bwMode="auto">
          <a:xfrm>
            <a:off x="1054100" y="3893820"/>
            <a:ext cx="1872000" cy="25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60" name="Rectangle 27"/>
          <p:cNvSpPr/>
          <p:nvPr/>
        </p:nvSpPr>
        <p:spPr bwMode="auto">
          <a:xfrm>
            <a:off x="1054100" y="5139690"/>
            <a:ext cx="185864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学习接口自动化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Bebas Neue" charset="0"/>
              <a:sym typeface="Bebas Neue" charset="0"/>
            </a:endParaRPr>
          </a:p>
        </p:txBody>
      </p:sp>
      <p:sp>
        <p:nvSpPr>
          <p:cNvPr id="61" name="Rectangle 20"/>
          <p:cNvSpPr/>
          <p:nvPr/>
        </p:nvSpPr>
        <p:spPr bwMode="auto">
          <a:xfrm>
            <a:off x="1095375" y="5441950"/>
            <a:ext cx="1790065" cy="98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已完成接口自动化框架基本梳理，输出了编辑商品的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冒烟测试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脚本。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</p:txBody>
      </p:sp>
      <p:grpSp>
        <p:nvGrpSpPr>
          <p:cNvPr id="62" name="Group 4"/>
          <p:cNvGrpSpPr/>
          <p:nvPr/>
        </p:nvGrpSpPr>
        <p:grpSpPr>
          <a:xfrm>
            <a:off x="1581274" y="4131221"/>
            <a:ext cx="861616" cy="851615"/>
            <a:chOff x="7201308" y="2125758"/>
            <a:chExt cx="675409" cy="675951"/>
          </a:xfrm>
        </p:grpSpPr>
        <p:sp>
          <p:nvSpPr>
            <p:cNvPr id="63" name="Oval 13"/>
            <p:cNvSpPr/>
            <p:nvPr/>
          </p:nvSpPr>
          <p:spPr bwMode="auto">
            <a:xfrm>
              <a:off x="7201308" y="2125758"/>
              <a:ext cx="675409" cy="675951"/>
            </a:xfrm>
            <a:prstGeom prst="ellipse">
              <a:avLst/>
            </a:prstGeom>
            <a:solidFill>
              <a:schemeClr val="tx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  <p:sp>
          <p:nvSpPr>
            <p:cNvPr id="64" name="Freeform 7"/>
            <p:cNvSpPr>
              <a:spLocks noEditPoints="1"/>
            </p:cNvSpPr>
            <p:nvPr/>
          </p:nvSpPr>
          <p:spPr bwMode="auto">
            <a:xfrm>
              <a:off x="7349201" y="2302020"/>
              <a:ext cx="362484" cy="335870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01955"/>
            <a:ext cx="453600" cy="436755"/>
          </a:xfrm>
          <a:prstGeom prst="rect">
            <a:avLst/>
          </a:prstGeom>
        </p:spPr>
      </p:pic>
      <p:sp>
        <p:nvSpPr>
          <p:cNvPr id="22" name="Rectangle 17"/>
          <p:cNvSpPr/>
          <p:nvPr/>
        </p:nvSpPr>
        <p:spPr bwMode="auto">
          <a:xfrm>
            <a:off x="1041022" y="1167715"/>
            <a:ext cx="1872000" cy="25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23" name="Rectangle 23"/>
          <p:cNvSpPr/>
          <p:nvPr/>
        </p:nvSpPr>
        <p:spPr bwMode="auto">
          <a:xfrm>
            <a:off x="1310865" y="2356318"/>
            <a:ext cx="1396757" cy="2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rPr>
              <a:t>测试用例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Bebas Neue" charset="0"/>
              <a:sym typeface="Bebas Neue" charset="0"/>
            </a:endParaRPr>
          </a:p>
        </p:txBody>
      </p:sp>
      <p:sp>
        <p:nvSpPr>
          <p:cNvPr id="24" name="Rectangle 20"/>
          <p:cNvSpPr/>
          <p:nvPr/>
        </p:nvSpPr>
        <p:spPr bwMode="auto">
          <a:xfrm>
            <a:off x="1242932" y="2602129"/>
            <a:ext cx="1536432" cy="99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输出了资金、营销、报表、商品、云商、云店等多个模块测试用例，共计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800</a:t>
            </a:r>
            <a:r>
              <a:rPr lang="en-US" altLang="zh-CN" b="1" baseline="30000" dirty="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+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余条。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</p:txBody>
      </p:sp>
      <p:grpSp>
        <p:nvGrpSpPr>
          <p:cNvPr id="25" name="Group 2"/>
          <p:cNvGrpSpPr/>
          <p:nvPr/>
        </p:nvGrpSpPr>
        <p:grpSpPr>
          <a:xfrm>
            <a:off x="1578316" y="1361986"/>
            <a:ext cx="861616" cy="851615"/>
            <a:chOff x="3291510" y="2125758"/>
            <a:chExt cx="675409" cy="675951"/>
          </a:xfrm>
        </p:grpSpPr>
        <p:sp>
          <p:nvSpPr>
            <p:cNvPr id="26" name="Oval 7"/>
            <p:cNvSpPr/>
            <p:nvPr/>
          </p:nvSpPr>
          <p:spPr bwMode="auto">
            <a:xfrm>
              <a:off x="3291510" y="2125758"/>
              <a:ext cx="675409" cy="675951"/>
            </a:xfrm>
            <a:prstGeom prst="ellipse">
              <a:avLst/>
            </a:prstGeom>
            <a:solidFill>
              <a:schemeClr val="tx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3437830" y="2341712"/>
              <a:ext cx="385407" cy="256486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668"/>
          <a:stretch>
            <a:fillRect/>
          </a:stretch>
        </p:blipFill>
        <p:spPr>
          <a:xfrm>
            <a:off x="3717925" y="1167765"/>
            <a:ext cx="5637530" cy="2519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925" y="3808730"/>
            <a:ext cx="5739765" cy="265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60" grpId="0" autoUpdateAnimBg="0"/>
      <p:bldP spid="61" grpId="0" autoUpdateAnimBg="0"/>
      <p:bldP spid="22" grpId="0" bldLvl="0" animBg="1"/>
      <p:bldP spid="23" grpId="0" autoUpdateAnimBg="0"/>
      <p:bldP spid="2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AutoShape 1"/>
          <p:cNvSpPr/>
          <p:nvPr/>
        </p:nvSpPr>
        <p:spPr bwMode="auto">
          <a:xfrm>
            <a:off x="6219990" y="6026307"/>
            <a:ext cx="203983" cy="20318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ts val="2200"/>
              </a:lnSpc>
            </a:pPr>
            <a:fld id="{BB993DD3-CB1B-4526-91C9-8918C06A144A}" type="slidenum">
              <a:rPr lang="es-ES" altLang="zh-CN" sz="1400" b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</a:fld>
            <a:endParaRPr lang="es-ES" altLang="zh-CN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8046" y="482886"/>
            <a:ext cx="24384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重点项目完成情况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01955"/>
            <a:ext cx="453600" cy="436755"/>
          </a:xfrm>
          <a:prstGeom prst="rect">
            <a:avLst/>
          </a:prstGeom>
        </p:spPr>
      </p:pic>
      <p:graphicFrame>
        <p:nvGraphicFramePr>
          <p:cNvPr id="35" name="图表 34"/>
          <p:cNvGraphicFramePr/>
          <p:nvPr/>
        </p:nvGraphicFramePr>
        <p:xfrm>
          <a:off x="3415348" y="1533843"/>
          <a:ext cx="4657725" cy="3208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6" name="Rectangle 37"/>
          <p:cNvSpPr/>
          <p:nvPr/>
        </p:nvSpPr>
        <p:spPr bwMode="auto">
          <a:xfrm>
            <a:off x="8282305" y="3487420"/>
            <a:ext cx="3058795" cy="78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PC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端、移动端报表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（成本汇总分析、销额汇总分析等）</a:t>
            </a:r>
            <a:endParaRPr lang="zh-CN" altLang="en-US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82305" y="4054475"/>
            <a:ext cx="3534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、完成情况：已上线；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、线下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：</a:t>
            </a:r>
            <a:r>
              <a:rPr lang="en-US" altLang="zh-CN" sz="12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205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，线上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8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 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线上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/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线下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比：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3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+mn-ea"/>
            </a:endParaRPr>
          </a:p>
        </p:txBody>
      </p:sp>
      <p:sp>
        <p:nvSpPr>
          <p:cNvPr id="39" name="Rectangle 37"/>
          <p:cNvSpPr/>
          <p:nvPr/>
        </p:nvSpPr>
        <p:spPr bwMode="auto">
          <a:xfrm>
            <a:off x="965835" y="2149475"/>
            <a:ext cx="2240915" cy="118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资金上缴</a:t>
            </a:r>
            <a:endParaRPr lang="zh-CN" altLang="en-US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完成情况：已上线；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、线下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：</a:t>
            </a:r>
            <a:r>
              <a:rPr lang="en-US" altLang="zh-CN" sz="12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76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，线上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，线上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/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线下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比：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</p:txBody>
      </p:sp>
      <p:sp>
        <p:nvSpPr>
          <p:cNvPr id="41" name="Rectangle 37"/>
          <p:cNvSpPr/>
          <p:nvPr/>
        </p:nvSpPr>
        <p:spPr bwMode="auto">
          <a:xfrm>
            <a:off x="961390" y="4102735"/>
            <a:ext cx="2265045" cy="124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会员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电子小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票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Gill Sans" charset="0"/>
              </a:rPr>
              <a:t>1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Gill Sans" charset="0"/>
              </a:rPr>
              <a:t>、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完成情况：已上线；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、线下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：</a:t>
            </a:r>
            <a:r>
              <a:rPr lang="en-US" altLang="zh-CN" sz="12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73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，线上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 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线上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/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线下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比：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0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；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Gill Sans" charset="0"/>
            </a:endParaRPr>
          </a:p>
        </p:txBody>
      </p:sp>
      <p:graphicFrame>
        <p:nvGraphicFramePr>
          <p:cNvPr id="42" name="图表 41"/>
          <p:cNvGraphicFramePr/>
          <p:nvPr/>
        </p:nvGraphicFramePr>
        <p:xfrm>
          <a:off x="3415348" y="1499553"/>
          <a:ext cx="4657725" cy="3208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Freeform 46"/>
          <p:cNvSpPr/>
          <p:nvPr/>
        </p:nvSpPr>
        <p:spPr bwMode="auto">
          <a:xfrm flipV="1">
            <a:off x="884555" y="3337560"/>
            <a:ext cx="4203700" cy="149860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40" name="Freeform 46"/>
          <p:cNvSpPr/>
          <p:nvPr/>
        </p:nvSpPr>
        <p:spPr bwMode="auto">
          <a:xfrm>
            <a:off x="884555" y="3959225"/>
            <a:ext cx="4478655" cy="143510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44" name="Rectangle 37"/>
          <p:cNvSpPr/>
          <p:nvPr/>
        </p:nvSpPr>
        <p:spPr bwMode="auto">
          <a:xfrm>
            <a:off x="4839970" y="5190490"/>
            <a:ext cx="2281555" cy="129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Gill Sans" charset="0"/>
              </a:rPr>
              <a:t>扫码开单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、完成情况：已上线；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、线下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：</a:t>
            </a:r>
            <a:r>
              <a:rPr lang="en-US" altLang="zh-CN" sz="12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93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，线上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 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线上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/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线下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比：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0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；</a:t>
            </a:r>
            <a:endParaRPr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Gill Sans" charset="0"/>
            </a:endParaRPr>
          </a:p>
        </p:txBody>
      </p:sp>
      <p:sp>
        <p:nvSpPr>
          <p:cNvPr id="45" name="Freeform 46"/>
          <p:cNvSpPr/>
          <p:nvPr/>
        </p:nvSpPr>
        <p:spPr bwMode="auto">
          <a:xfrm>
            <a:off x="5544185" y="4110355"/>
            <a:ext cx="185420" cy="1080135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38" name="Freeform 46"/>
          <p:cNvSpPr/>
          <p:nvPr/>
        </p:nvSpPr>
        <p:spPr bwMode="auto">
          <a:xfrm flipH="1">
            <a:off x="6365240" y="3337560"/>
            <a:ext cx="4333240" cy="149860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46" name="Rectangle 37"/>
          <p:cNvSpPr/>
          <p:nvPr/>
        </p:nvSpPr>
        <p:spPr bwMode="auto">
          <a:xfrm>
            <a:off x="8282305" y="1548765"/>
            <a:ext cx="230822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p>
            <a:pPr algn="l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营销活动</a:t>
            </a:r>
            <a:r>
              <a:rPr lang="en-US" altLang="zh-CN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/</a:t>
            </a:r>
            <a:r>
              <a:rPr lang="zh-CN" altLang="en-US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补贴</a:t>
            </a:r>
            <a:r>
              <a:rPr lang="zh-CN" altLang="en-US" dirty="0">
                <a:solidFill>
                  <a:srgbClr val="4D4D4D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挂账</a:t>
            </a:r>
            <a:endParaRPr lang="zh-CN" altLang="en-US" dirty="0">
              <a:solidFill>
                <a:srgbClr val="4D4D4D"/>
              </a:solidFill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、完成情况：已上线；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、线下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：</a:t>
            </a:r>
            <a:r>
              <a:rPr lang="en-US" altLang="zh-CN" sz="12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80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，线上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，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  <a:p>
            <a:pPr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 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线上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/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线下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比：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0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rPr>
              <a:t>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  <a:sym typeface="Lato Light" charset="0"/>
            </a:endParaRPr>
          </a:p>
        </p:txBody>
      </p:sp>
      <p:sp>
        <p:nvSpPr>
          <p:cNvPr id="47" name="Freeform 46"/>
          <p:cNvSpPr/>
          <p:nvPr/>
        </p:nvSpPr>
        <p:spPr bwMode="auto">
          <a:xfrm rot="10800000">
            <a:off x="5640705" y="2687955"/>
            <a:ext cx="5058410" cy="178435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7" grpId="0" animBg="1"/>
      <p:bldP spid="36" grpId="0"/>
      <p:bldP spid="37" grpId="0"/>
      <p:bldP spid="39" grpId="0"/>
      <p:bldP spid="41" grpId="0"/>
      <p:bldP spid="43" grpId="0" animBg="1"/>
      <p:bldP spid="40" grpId="0" animBg="1"/>
      <p:bldP spid="44" grpId="0"/>
      <p:bldP spid="45" grpId="0" animBg="1"/>
      <p:bldP spid="38" grpId="0" animBg="1"/>
      <p:bldP spid="46" grpId="0"/>
      <p:bldP spid="47" grpId="0" animBg="1"/>
      <p:bldP spid="29697" grpId="1" animBg="1"/>
      <p:bldP spid="36" grpId="1"/>
      <p:bldP spid="37" grpId="1"/>
      <p:bldP spid="39" grpId="1"/>
      <p:bldP spid="41" grpId="1"/>
      <p:bldP spid="43" grpId="1" animBg="1"/>
      <p:bldP spid="40" grpId="1" animBg="1"/>
      <p:bldP spid="44" grpId="1"/>
      <p:bldP spid="45" grpId="1" animBg="1"/>
      <p:bldP spid="38" grpId="1" animBg="1"/>
      <p:bldP spid="46" grpId="1"/>
      <p:bldP spid="4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>
            <a:off x="5466715" y="5439410"/>
            <a:ext cx="850900" cy="1461135"/>
          </a:xfrm>
          <a:prstGeom prst="line">
            <a:avLst/>
          </a:prstGeom>
          <a:ln w="9525">
            <a:solidFill>
              <a:schemeClr val="bg1">
                <a:lumMod val="65000"/>
                <a:alpha val="7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876415" y="-34925"/>
            <a:ext cx="950595" cy="1400810"/>
          </a:xfrm>
          <a:prstGeom prst="line">
            <a:avLst/>
          </a:prstGeom>
          <a:ln w="9525">
            <a:solidFill>
              <a:schemeClr val="bg1">
                <a:lumMod val="65000"/>
                <a:alpha val="7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/>
          <p:cNvGrpSpPr/>
          <p:nvPr/>
        </p:nvGrpSpPr>
        <p:grpSpPr>
          <a:xfrm>
            <a:off x="233253" y="1414372"/>
            <a:ext cx="3541676" cy="3899633"/>
            <a:chOff x="895590" y="981996"/>
            <a:chExt cx="3541870" cy="3899847"/>
          </a:xfrm>
        </p:grpSpPr>
        <p:grpSp>
          <p:nvGrpSpPr>
            <p:cNvPr id="39" name="组合 38"/>
            <p:cNvGrpSpPr/>
            <p:nvPr/>
          </p:nvGrpSpPr>
          <p:grpSpPr>
            <a:xfrm>
              <a:off x="3325343" y="981996"/>
              <a:ext cx="1112117" cy="1112117"/>
              <a:chOff x="3904735" y="1906853"/>
              <a:chExt cx="1112117" cy="1112117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3904735" y="1906853"/>
                <a:ext cx="1112117" cy="111211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grpSp>
            <p:nvGrpSpPr>
              <p:cNvPr id="25" name="Group 8"/>
              <p:cNvGrpSpPr>
                <a:grpSpLocks noChangeAspect="1"/>
              </p:cNvGrpSpPr>
              <p:nvPr/>
            </p:nvGrpSpPr>
            <p:grpSpPr bwMode="auto">
              <a:xfrm>
                <a:off x="4291933" y="2017366"/>
                <a:ext cx="355772" cy="693394"/>
                <a:chOff x="3693" y="1958"/>
                <a:chExt cx="294" cy="573"/>
              </a:xfrm>
            </p:grpSpPr>
            <p:sp>
              <p:nvSpPr>
                <p:cNvPr id="26" name="AutoShape 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95" y="1958"/>
                  <a:ext cx="290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4" tIns="45717" rIns="91434" bIns="45717" numCol="1" anchor="t" anchorCtr="0" compatLnSpc="1"/>
                <a:lstStyle/>
                <a:p>
                  <a:pPr>
                    <a:lnSpc>
                      <a:spcPts val="2200"/>
                    </a:lnSpc>
                  </a:pPr>
                  <a:endParaRPr lang="zh-CN" altLang="en-US" sz="1400">
                    <a:ea typeface="微软雅黑" panose="020B0503020204020204" charset="-122"/>
                  </a:endParaRPr>
                </a:p>
              </p:txBody>
            </p:sp>
            <p:sp>
              <p:nvSpPr>
                <p:cNvPr id="27" name="Freeform 9"/>
                <p:cNvSpPr/>
                <p:nvPr/>
              </p:nvSpPr>
              <p:spPr bwMode="auto">
                <a:xfrm>
                  <a:off x="3693" y="2127"/>
                  <a:ext cx="294" cy="404"/>
                </a:xfrm>
                <a:custGeom>
                  <a:avLst/>
                  <a:gdLst>
                    <a:gd name="T0" fmla="*/ 0 w 122"/>
                    <a:gd name="T1" fmla="*/ 21 h 168"/>
                    <a:gd name="T2" fmla="*/ 61 w 122"/>
                    <a:gd name="T3" fmla="*/ 0 h 168"/>
                    <a:gd name="T4" fmla="*/ 122 w 122"/>
                    <a:gd name="T5" fmla="*/ 21 h 168"/>
                    <a:gd name="T6" fmla="*/ 122 w 122"/>
                    <a:gd name="T7" fmla="*/ 107 h 168"/>
                    <a:gd name="T8" fmla="*/ 61 w 122"/>
                    <a:gd name="T9" fmla="*/ 168 h 168"/>
                    <a:gd name="T10" fmla="*/ 0 w 122"/>
                    <a:gd name="T11" fmla="*/ 107 h 168"/>
                    <a:gd name="T12" fmla="*/ 0 w 122"/>
                    <a:gd name="T13" fmla="*/ 21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2" h="168">
                      <a:moveTo>
                        <a:pt x="0" y="21"/>
                      </a:moveTo>
                      <a:cubicBezTo>
                        <a:pt x="53" y="21"/>
                        <a:pt x="61" y="0"/>
                        <a:pt x="61" y="0"/>
                      </a:cubicBezTo>
                      <a:cubicBezTo>
                        <a:pt x="61" y="0"/>
                        <a:pt x="69" y="21"/>
                        <a:pt x="122" y="21"/>
                      </a:cubicBezTo>
                      <a:cubicBezTo>
                        <a:pt x="122" y="107"/>
                        <a:pt x="122" y="107"/>
                        <a:pt x="122" y="107"/>
                      </a:cubicBezTo>
                      <a:cubicBezTo>
                        <a:pt x="122" y="141"/>
                        <a:pt x="61" y="168"/>
                        <a:pt x="61" y="168"/>
                      </a:cubicBezTo>
                      <a:cubicBezTo>
                        <a:pt x="61" y="168"/>
                        <a:pt x="0" y="141"/>
                        <a:pt x="0" y="107"/>
                      </a:cubicBez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4" tIns="45717" rIns="91434" bIns="45717" numCol="1" anchor="t" anchorCtr="0" compatLnSpc="1"/>
                <a:lstStyle/>
                <a:p>
                  <a:pPr>
                    <a:lnSpc>
                      <a:spcPts val="2200"/>
                    </a:lnSpc>
                  </a:pPr>
                  <a:endParaRPr lang="zh-CN" altLang="en-US" sz="1400"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92" name="组合 91"/>
            <p:cNvGrpSpPr/>
            <p:nvPr/>
          </p:nvGrpSpPr>
          <p:grpSpPr>
            <a:xfrm>
              <a:off x="1610909" y="1426102"/>
              <a:ext cx="754673" cy="754673"/>
              <a:chOff x="3929866" y="4726093"/>
              <a:chExt cx="754673" cy="754673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3929866" y="4726093"/>
                <a:ext cx="754673" cy="754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grpSp>
            <p:nvGrpSpPr>
              <p:cNvPr id="85" name="组合 84"/>
              <p:cNvGrpSpPr/>
              <p:nvPr/>
            </p:nvGrpSpPr>
            <p:grpSpPr>
              <a:xfrm>
                <a:off x="4118670" y="4832773"/>
                <a:ext cx="375998" cy="361666"/>
                <a:chOff x="5741988" y="3090863"/>
                <a:chExt cx="708025" cy="681038"/>
              </a:xfrm>
            </p:grpSpPr>
            <p:sp>
              <p:nvSpPr>
                <p:cNvPr id="45" name="AutoShape 2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741988" y="3090863"/>
                  <a:ext cx="708025" cy="676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4" tIns="45717" rIns="91434" bIns="45717" numCol="1" anchor="t" anchorCtr="0" compatLnSpc="1"/>
                <a:lstStyle/>
                <a:p>
                  <a:pPr>
                    <a:lnSpc>
                      <a:spcPts val="2200"/>
                    </a:lnSpc>
                  </a:pPr>
                  <a:endParaRPr lang="zh-CN" altLang="en-US" sz="1400">
                    <a:ea typeface="微软雅黑" panose="020B0503020204020204" charset="-122"/>
                  </a:endParaRPr>
                </a:p>
              </p:txBody>
            </p:sp>
            <p:sp>
              <p:nvSpPr>
                <p:cNvPr id="59" name="Freeform 35"/>
                <p:cNvSpPr>
                  <a:spLocks noEditPoints="1"/>
                </p:cNvSpPr>
                <p:nvPr/>
              </p:nvSpPr>
              <p:spPr bwMode="auto">
                <a:xfrm>
                  <a:off x="5745163" y="3403601"/>
                  <a:ext cx="350838" cy="290513"/>
                </a:xfrm>
                <a:custGeom>
                  <a:avLst/>
                  <a:gdLst>
                    <a:gd name="T0" fmla="*/ 89 w 92"/>
                    <a:gd name="T1" fmla="*/ 66 h 76"/>
                    <a:gd name="T2" fmla="*/ 85 w 92"/>
                    <a:gd name="T3" fmla="*/ 61 h 76"/>
                    <a:gd name="T4" fmla="*/ 82 w 92"/>
                    <a:gd name="T5" fmla="*/ 61 h 76"/>
                    <a:gd name="T6" fmla="*/ 79 w 92"/>
                    <a:gd name="T7" fmla="*/ 55 h 76"/>
                    <a:gd name="T8" fmla="*/ 69 w 92"/>
                    <a:gd name="T9" fmla="*/ 55 h 76"/>
                    <a:gd name="T10" fmla="*/ 69 w 92"/>
                    <a:gd name="T11" fmla="*/ 52 h 76"/>
                    <a:gd name="T12" fmla="*/ 75 w 92"/>
                    <a:gd name="T13" fmla="*/ 52 h 76"/>
                    <a:gd name="T14" fmla="*/ 80 w 92"/>
                    <a:gd name="T15" fmla="*/ 48 h 76"/>
                    <a:gd name="T16" fmla="*/ 80 w 92"/>
                    <a:gd name="T17" fmla="*/ 4 h 76"/>
                    <a:gd name="T18" fmla="*/ 75 w 92"/>
                    <a:gd name="T19" fmla="*/ 0 h 76"/>
                    <a:gd name="T20" fmla="*/ 17 w 92"/>
                    <a:gd name="T21" fmla="*/ 0 h 76"/>
                    <a:gd name="T22" fmla="*/ 12 w 92"/>
                    <a:gd name="T23" fmla="*/ 4 h 76"/>
                    <a:gd name="T24" fmla="*/ 12 w 92"/>
                    <a:gd name="T25" fmla="*/ 48 h 76"/>
                    <a:gd name="T26" fmla="*/ 17 w 92"/>
                    <a:gd name="T27" fmla="*/ 52 h 76"/>
                    <a:gd name="T28" fmla="*/ 23 w 92"/>
                    <a:gd name="T29" fmla="*/ 52 h 76"/>
                    <a:gd name="T30" fmla="*/ 23 w 92"/>
                    <a:gd name="T31" fmla="*/ 55 h 76"/>
                    <a:gd name="T32" fmla="*/ 13 w 92"/>
                    <a:gd name="T33" fmla="*/ 55 h 76"/>
                    <a:gd name="T34" fmla="*/ 10 w 92"/>
                    <a:gd name="T35" fmla="*/ 61 h 76"/>
                    <a:gd name="T36" fmla="*/ 7 w 92"/>
                    <a:gd name="T37" fmla="*/ 61 h 76"/>
                    <a:gd name="T38" fmla="*/ 3 w 92"/>
                    <a:gd name="T39" fmla="*/ 66 h 76"/>
                    <a:gd name="T40" fmla="*/ 0 w 92"/>
                    <a:gd name="T41" fmla="*/ 72 h 76"/>
                    <a:gd name="T42" fmla="*/ 4 w 92"/>
                    <a:gd name="T43" fmla="*/ 76 h 76"/>
                    <a:gd name="T44" fmla="*/ 88 w 92"/>
                    <a:gd name="T45" fmla="*/ 76 h 76"/>
                    <a:gd name="T46" fmla="*/ 92 w 92"/>
                    <a:gd name="T47" fmla="*/ 72 h 76"/>
                    <a:gd name="T48" fmla="*/ 89 w 92"/>
                    <a:gd name="T49" fmla="*/ 66 h 76"/>
                    <a:gd name="T50" fmla="*/ 17 w 92"/>
                    <a:gd name="T51" fmla="*/ 49 h 76"/>
                    <a:gd name="T52" fmla="*/ 15 w 92"/>
                    <a:gd name="T53" fmla="*/ 48 h 76"/>
                    <a:gd name="T54" fmla="*/ 15 w 92"/>
                    <a:gd name="T55" fmla="*/ 4 h 76"/>
                    <a:gd name="T56" fmla="*/ 17 w 92"/>
                    <a:gd name="T57" fmla="*/ 2 h 76"/>
                    <a:gd name="T58" fmla="*/ 75 w 92"/>
                    <a:gd name="T59" fmla="*/ 2 h 76"/>
                    <a:gd name="T60" fmla="*/ 77 w 92"/>
                    <a:gd name="T61" fmla="*/ 4 h 76"/>
                    <a:gd name="T62" fmla="*/ 77 w 92"/>
                    <a:gd name="T63" fmla="*/ 48 h 76"/>
                    <a:gd name="T64" fmla="*/ 75 w 92"/>
                    <a:gd name="T65" fmla="*/ 49 h 76"/>
                    <a:gd name="T66" fmla="*/ 17 w 92"/>
                    <a:gd name="T67" fmla="*/ 49 h 76"/>
                    <a:gd name="T68" fmla="*/ 77 w 92"/>
                    <a:gd name="T69" fmla="*/ 58 h 76"/>
                    <a:gd name="T70" fmla="*/ 80 w 92"/>
                    <a:gd name="T71" fmla="*/ 64 h 76"/>
                    <a:gd name="T72" fmla="*/ 85 w 92"/>
                    <a:gd name="T73" fmla="*/ 64 h 76"/>
                    <a:gd name="T74" fmla="*/ 87 w 92"/>
                    <a:gd name="T75" fmla="*/ 66 h 76"/>
                    <a:gd name="T76" fmla="*/ 87 w 92"/>
                    <a:gd name="T77" fmla="*/ 66 h 76"/>
                    <a:gd name="T78" fmla="*/ 90 w 92"/>
                    <a:gd name="T79" fmla="*/ 72 h 76"/>
                    <a:gd name="T80" fmla="*/ 88 w 92"/>
                    <a:gd name="T81" fmla="*/ 74 h 76"/>
                    <a:gd name="T82" fmla="*/ 4 w 92"/>
                    <a:gd name="T83" fmla="*/ 74 h 76"/>
                    <a:gd name="T84" fmla="*/ 2 w 92"/>
                    <a:gd name="T85" fmla="*/ 72 h 76"/>
                    <a:gd name="T86" fmla="*/ 5 w 92"/>
                    <a:gd name="T87" fmla="*/ 66 h 76"/>
                    <a:gd name="T88" fmla="*/ 5 w 92"/>
                    <a:gd name="T89" fmla="*/ 66 h 76"/>
                    <a:gd name="T90" fmla="*/ 7 w 92"/>
                    <a:gd name="T91" fmla="*/ 64 h 76"/>
                    <a:gd name="T92" fmla="*/ 12 w 92"/>
                    <a:gd name="T93" fmla="*/ 64 h 76"/>
                    <a:gd name="T94" fmla="*/ 15 w 92"/>
                    <a:gd name="T95" fmla="*/ 58 h 76"/>
                    <a:gd name="T96" fmla="*/ 26 w 92"/>
                    <a:gd name="T97" fmla="*/ 58 h 76"/>
                    <a:gd name="T98" fmla="*/ 26 w 92"/>
                    <a:gd name="T99" fmla="*/ 54 h 76"/>
                    <a:gd name="T100" fmla="*/ 66 w 92"/>
                    <a:gd name="T101" fmla="*/ 5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2" h="76">
                      <a:moveTo>
                        <a:pt x="89" y="66"/>
                      </a:moveTo>
                      <a:cubicBezTo>
                        <a:pt x="89" y="63"/>
                        <a:pt x="88" y="61"/>
                        <a:pt x="85" y="61"/>
                      </a:cubicBezTo>
                      <a:cubicBezTo>
                        <a:pt x="82" y="61"/>
                        <a:pt x="82" y="61"/>
                        <a:pt x="82" y="61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69" y="55"/>
                        <a:pt x="69" y="55"/>
                        <a:pt x="69" y="55"/>
                      </a:cubicBezTo>
                      <a:cubicBezTo>
                        <a:pt x="69" y="52"/>
                        <a:pt x="69" y="52"/>
                        <a:pt x="69" y="52"/>
                      </a:cubicBezTo>
                      <a:cubicBezTo>
                        <a:pt x="75" y="52"/>
                        <a:pt x="75" y="52"/>
                        <a:pt x="75" y="52"/>
                      </a:cubicBezTo>
                      <a:cubicBezTo>
                        <a:pt x="78" y="52"/>
                        <a:pt x="80" y="50"/>
                        <a:pt x="80" y="48"/>
                      </a:cubicBezTo>
                      <a:cubicBezTo>
                        <a:pt x="80" y="4"/>
                        <a:pt x="80" y="4"/>
                        <a:pt x="80" y="4"/>
                      </a:cubicBezTo>
                      <a:cubicBezTo>
                        <a:pt x="80" y="2"/>
                        <a:pt x="78" y="0"/>
                        <a:pt x="75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4" y="0"/>
                        <a:pt x="12" y="2"/>
                        <a:pt x="12" y="4"/>
                      </a:cubicBezTo>
                      <a:cubicBezTo>
                        <a:pt x="12" y="48"/>
                        <a:pt x="12" y="48"/>
                        <a:pt x="12" y="48"/>
                      </a:cubicBezTo>
                      <a:cubicBezTo>
                        <a:pt x="12" y="50"/>
                        <a:pt x="14" y="52"/>
                        <a:pt x="17" y="52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4" y="61"/>
                        <a:pt x="3" y="63"/>
                        <a:pt x="3" y="66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5"/>
                        <a:pt x="1" y="76"/>
                        <a:pt x="4" y="76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91" y="76"/>
                        <a:pt x="92" y="75"/>
                        <a:pt x="92" y="72"/>
                      </a:cubicBezTo>
                      <a:lnTo>
                        <a:pt x="89" y="66"/>
                      </a:lnTo>
                      <a:close/>
                      <a:moveTo>
                        <a:pt x="17" y="49"/>
                      </a:moveTo>
                      <a:cubicBezTo>
                        <a:pt x="15" y="49"/>
                        <a:pt x="15" y="49"/>
                        <a:pt x="15" y="48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3"/>
                        <a:pt x="15" y="2"/>
                        <a:pt x="17" y="2"/>
                      </a:cubicBezTo>
                      <a:cubicBezTo>
                        <a:pt x="75" y="2"/>
                        <a:pt x="75" y="2"/>
                        <a:pt x="75" y="2"/>
                      </a:cubicBezTo>
                      <a:cubicBezTo>
                        <a:pt x="77" y="2"/>
                        <a:pt x="77" y="3"/>
                        <a:pt x="77" y="4"/>
                      </a:cubicBezTo>
                      <a:cubicBezTo>
                        <a:pt x="77" y="48"/>
                        <a:pt x="77" y="48"/>
                        <a:pt x="77" y="48"/>
                      </a:cubicBezTo>
                      <a:cubicBezTo>
                        <a:pt x="77" y="49"/>
                        <a:pt x="77" y="49"/>
                        <a:pt x="75" y="49"/>
                      </a:cubicBezTo>
                      <a:lnTo>
                        <a:pt x="17" y="49"/>
                      </a:lnTo>
                      <a:close/>
                      <a:moveTo>
                        <a:pt x="77" y="58"/>
                      </a:moveTo>
                      <a:cubicBezTo>
                        <a:pt x="78" y="59"/>
                        <a:pt x="80" y="64"/>
                        <a:pt x="80" y="64"/>
                      </a:cubicBezTo>
                      <a:cubicBezTo>
                        <a:pt x="85" y="64"/>
                        <a:pt x="85" y="64"/>
                        <a:pt x="85" y="64"/>
                      </a:cubicBezTo>
                      <a:cubicBezTo>
                        <a:pt x="86" y="64"/>
                        <a:pt x="87" y="65"/>
                        <a:pt x="87" y="66"/>
                      </a:cubicBezTo>
                      <a:cubicBezTo>
                        <a:pt x="87" y="66"/>
                        <a:pt x="87" y="66"/>
                        <a:pt x="87" y="66"/>
                      </a:cubicBezTo>
                      <a:cubicBezTo>
                        <a:pt x="87" y="66"/>
                        <a:pt x="89" y="71"/>
                        <a:pt x="90" y="72"/>
                      </a:cubicBezTo>
                      <a:cubicBezTo>
                        <a:pt x="90" y="73"/>
                        <a:pt x="89" y="74"/>
                        <a:pt x="88" y="74"/>
                      </a:cubicBez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3" y="74"/>
                        <a:pt x="2" y="73"/>
                        <a:pt x="2" y="72"/>
                      </a:cubicBezTo>
                      <a:cubicBezTo>
                        <a:pt x="3" y="71"/>
                        <a:pt x="5" y="66"/>
                        <a:pt x="5" y="66"/>
                      </a:cubicBezTo>
                      <a:cubicBezTo>
                        <a:pt x="5" y="66"/>
                        <a:pt x="5" y="66"/>
                        <a:pt x="5" y="66"/>
                      </a:cubicBezTo>
                      <a:cubicBezTo>
                        <a:pt x="5" y="65"/>
                        <a:pt x="6" y="64"/>
                        <a:pt x="7" y="64"/>
                      </a:cubicBez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12" y="64"/>
                        <a:pt x="14" y="59"/>
                        <a:pt x="15" y="58"/>
                      </a:cubicBezTo>
                      <a:cubicBezTo>
                        <a:pt x="17" y="58"/>
                        <a:pt x="26" y="58"/>
                        <a:pt x="26" y="58"/>
                      </a:cubicBezTo>
                      <a:cubicBezTo>
                        <a:pt x="26" y="58"/>
                        <a:pt x="26" y="54"/>
                        <a:pt x="26" y="54"/>
                      </a:cubicBezTo>
                      <a:cubicBezTo>
                        <a:pt x="30" y="54"/>
                        <a:pt x="62" y="54"/>
                        <a:pt x="66" y="54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34" tIns="45717" rIns="91434" bIns="45717" numCol="1" anchor="t" anchorCtr="0" compatLnSpc="1"/>
                <a:lstStyle/>
                <a:p>
                  <a:pPr>
                    <a:lnSpc>
                      <a:spcPts val="2200"/>
                    </a:lnSpc>
                  </a:pPr>
                  <a:endParaRPr lang="zh-CN" altLang="en-US" sz="1400">
                    <a:ea typeface="微软雅黑" panose="020B0503020204020204" charset="-122"/>
                  </a:endParaRPr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5791201" y="3090863"/>
                  <a:ext cx="655637" cy="681038"/>
                  <a:chOff x="5791201" y="3090863"/>
                  <a:chExt cx="655637" cy="681038"/>
                </a:xfrm>
              </p:grpSpPr>
              <p:sp>
                <p:nvSpPr>
                  <p:cNvPr id="46" name="Freeform 22"/>
                  <p:cNvSpPr/>
                  <p:nvPr/>
                </p:nvSpPr>
                <p:spPr bwMode="auto">
                  <a:xfrm>
                    <a:off x="6008688" y="3113088"/>
                    <a:ext cx="212725" cy="157163"/>
                  </a:xfrm>
                  <a:custGeom>
                    <a:avLst/>
                    <a:gdLst>
                      <a:gd name="T0" fmla="*/ 51 w 56"/>
                      <a:gd name="T1" fmla="*/ 0 h 41"/>
                      <a:gd name="T2" fmla="*/ 4 w 56"/>
                      <a:gd name="T3" fmla="*/ 0 h 41"/>
                      <a:gd name="T4" fmla="*/ 0 w 56"/>
                      <a:gd name="T5" fmla="*/ 5 h 41"/>
                      <a:gd name="T6" fmla="*/ 0 w 56"/>
                      <a:gd name="T7" fmla="*/ 36 h 41"/>
                      <a:gd name="T8" fmla="*/ 4 w 56"/>
                      <a:gd name="T9" fmla="*/ 41 h 41"/>
                      <a:gd name="T10" fmla="*/ 51 w 56"/>
                      <a:gd name="T11" fmla="*/ 41 h 41"/>
                      <a:gd name="T12" fmla="*/ 56 w 56"/>
                      <a:gd name="T13" fmla="*/ 36 h 41"/>
                      <a:gd name="T14" fmla="*/ 56 w 56"/>
                      <a:gd name="T15" fmla="*/ 5 h 41"/>
                      <a:gd name="T16" fmla="*/ 51 w 56"/>
                      <a:gd name="T17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6" h="41">
                        <a:moveTo>
                          <a:pt x="51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2" y="41"/>
                          <a:pt x="4" y="41"/>
                        </a:cubicBezTo>
                        <a:cubicBezTo>
                          <a:pt x="51" y="41"/>
                          <a:pt x="51" y="41"/>
                          <a:pt x="51" y="41"/>
                        </a:cubicBezTo>
                        <a:cubicBezTo>
                          <a:pt x="54" y="41"/>
                          <a:pt x="56" y="39"/>
                          <a:pt x="56" y="36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6" y="2"/>
                          <a:pt x="54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47" name="Freeform 23"/>
                  <p:cNvSpPr/>
                  <p:nvPr/>
                </p:nvSpPr>
                <p:spPr bwMode="auto">
                  <a:xfrm>
                    <a:off x="5984876" y="3351213"/>
                    <a:ext cx="31750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1 w 8"/>
                      <a:gd name="T3" fmla="*/ 0 h 3"/>
                      <a:gd name="T4" fmla="*/ 0 w 8"/>
                      <a:gd name="T5" fmla="*/ 1 h 3"/>
                      <a:gd name="T6" fmla="*/ 1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48" name="Freeform 24"/>
                  <p:cNvSpPr/>
                  <p:nvPr/>
                </p:nvSpPr>
                <p:spPr bwMode="auto">
                  <a:xfrm>
                    <a:off x="6030913" y="3351213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1 w 8"/>
                      <a:gd name="T3" fmla="*/ 0 h 3"/>
                      <a:gd name="T4" fmla="*/ 0 w 8"/>
                      <a:gd name="T5" fmla="*/ 1 h 3"/>
                      <a:gd name="T6" fmla="*/ 1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49" name="Freeform 25"/>
                  <p:cNvSpPr/>
                  <p:nvPr/>
                </p:nvSpPr>
                <p:spPr bwMode="auto">
                  <a:xfrm>
                    <a:off x="6076951" y="3351213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1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"/>
                          <a:pt x="0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0" name="Freeform 26"/>
                  <p:cNvSpPr/>
                  <p:nvPr/>
                </p:nvSpPr>
                <p:spPr bwMode="auto">
                  <a:xfrm>
                    <a:off x="6122988" y="3351213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1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"/>
                          <a:pt x="0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1" name="Freeform 27"/>
                  <p:cNvSpPr/>
                  <p:nvPr/>
                </p:nvSpPr>
                <p:spPr bwMode="auto">
                  <a:xfrm>
                    <a:off x="6169026" y="3351213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1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2" name="Freeform 28"/>
                  <p:cNvSpPr/>
                  <p:nvPr/>
                </p:nvSpPr>
                <p:spPr bwMode="auto">
                  <a:xfrm>
                    <a:off x="6213476" y="3351213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1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3" name="Freeform 29"/>
                  <p:cNvSpPr/>
                  <p:nvPr/>
                </p:nvSpPr>
                <p:spPr bwMode="auto">
                  <a:xfrm>
                    <a:off x="6008688" y="3335338"/>
                    <a:ext cx="30163" cy="7938"/>
                  </a:xfrm>
                  <a:custGeom>
                    <a:avLst/>
                    <a:gdLst>
                      <a:gd name="T0" fmla="*/ 1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1 w 8"/>
                      <a:gd name="T9" fmla="*/ 0 h 2"/>
                      <a:gd name="T10" fmla="*/ 0 w 8"/>
                      <a:gd name="T11" fmla="*/ 1 h 2"/>
                      <a:gd name="T12" fmla="*/ 1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1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4" name="Freeform 30"/>
                  <p:cNvSpPr/>
                  <p:nvPr/>
                </p:nvSpPr>
                <p:spPr bwMode="auto">
                  <a:xfrm>
                    <a:off x="6054726" y="3335338"/>
                    <a:ext cx="30163" cy="7938"/>
                  </a:xfrm>
                  <a:custGeom>
                    <a:avLst/>
                    <a:gdLst>
                      <a:gd name="T0" fmla="*/ 1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1 w 8"/>
                      <a:gd name="T9" fmla="*/ 0 h 2"/>
                      <a:gd name="T10" fmla="*/ 0 w 8"/>
                      <a:gd name="T11" fmla="*/ 1 h 2"/>
                      <a:gd name="T12" fmla="*/ 1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1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5" name="Freeform 31"/>
                  <p:cNvSpPr/>
                  <p:nvPr/>
                </p:nvSpPr>
                <p:spPr bwMode="auto">
                  <a:xfrm>
                    <a:off x="6099176" y="3335338"/>
                    <a:ext cx="31750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2"/>
                          <a:pt x="0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6" name="Freeform 32"/>
                  <p:cNvSpPr/>
                  <p:nvPr/>
                </p:nvSpPr>
                <p:spPr bwMode="auto">
                  <a:xfrm>
                    <a:off x="6145213" y="3335338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2"/>
                          <a:pt x="0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7" name="Freeform 33"/>
                  <p:cNvSpPr/>
                  <p:nvPr/>
                </p:nvSpPr>
                <p:spPr bwMode="auto">
                  <a:xfrm>
                    <a:off x="6191251" y="3335338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2"/>
                          <a:pt x="0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8" name="Freeform 34"/>
                  <p:cNvSpPr/>
                  <p:nvPr/>
                </p:nvSpPr>
                <p:spPr bwMode="auto">
                  <a:xfrm>
                    <a:off x="5815013" y="3427413"/>
                    <a:ext cx="212725" cy="152400"/>
                  </a:xfrm>
                  <a:custGeom>
                    <a:avLst/>
                    <a:gdLst>
                      <a:gd name="T0" fmla="*/ 52 w 56"/>
                      <a:gd name="T1" fmla="*/ 0 h 40"/>
                      <a:gd name="T2" fmla="*/ 4 w 56"/>
                      <a:gd name="T3" fmla="*/ 0 h 40"/>
                      <a:gd name="T4" fmla="*/ 0 w 56"/>
                      <a:gd name="T5" fmla="*/ 4 h 40"/>
                      <a:gd name="T6" fmla="*/ 0 w 56"/>
                      <a:gd name="T7" fmla="*/ 36 h 40"/>
                      <a:gd name="T8" fmla="*/ 4 w 56"/>
                      <a:gd name="T9" fmla="*/ 40 h 40"/>
                      <a:gd name="T10" fmla="*/ 52 w 56"/>
                      <a:gd name="T11" fmla="*/ 40 h 40"/>
                      <a:gd name="T12" fmla="*/ 56 w 56"/>
                      <a:gd name="T13" fmla="*/ 36 h 40"/>
                      <a:gd name="T14" fmla="*/ 56 w 56"/>
                      <a:gd name="T15" fmla="*/ 4 h 40"/>
                      <a:gd name="T16" fmla="*/ 52 w 56"/>
                      <a:gd name="T17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6" h="40">
                        <a:moveTo>
                          <a:pt x="52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8"/>
                          <a:pt x="2" y="40"/>
                          <a:pt x="4" y="40"/>
                        </a:cubicBezTo>
                        <a:cubicBezTo>
                          <a:pt x="52" y="40"/>
                          <a:pt x="52" y="40"/>
                          <a:pt x="52" y="40"/>
                        </a:cubicBezTo>
                        <a:cubicBezTo>
                          <a:pt x="54" y="40"/>
                          <a:pt x="56" y="38"/>
                          <a:pt x="56" y="36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2"/>
                          <a:pt x="54" y="0"/>
                          <a:pt x="5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60" name="Freeform 36"/>
                  <p:cNvSpPr/>
                  <p:nvPr/>
                </p:nvSpPr>
                <p:spPr bwMode="auto">
                  <a:xfrm>
                    <a:off x="5791201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61" name="Freeform 37"/>
                  <p:cNvSpPr/>
                  <p:nvPr/>
                </p:nvSpPr>
                <p:spPr bwMode="auto">
                  <a:xfrm>
                    <a:off x="5837238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62" name="Freeform 38"/>
                  <p:cNvSpPr/>
                  <p:nvPr/>
                </p:nvSpPr>
                <p:spPr bwMode="auto">
                  <a:xfrm>
                    <a:off x="5883276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63" name="Freeform 39"/>
                  <p:cNvSpPr/>
                  <p:nvPr/>
                </p:nvSpPr>
                <p:spPr bwMode="auto">
                  <a:xfrm>
                    <a:off x="5929313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64" name="Freeform 40"/>
                  <p:cNvSpPr/>
                  <p:nvPr/>
                </p:nvSpPr>
                <p:spPr bwMode="auto">
                  <a:xfrm>
                    <a:off x="5973763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65" name="Freeform 41"/>
                  <p:cNvSpPr/>
                  <p:nvPr/>
                </p:nvSpPr>
                <p:spPr bwMode="auto">
                  <a:xfrm>
                    <a:off x="6019801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66" name="Freeform 42"/>
                  <p:cNvSpPr/>
                  <p:nvPr/>
                </p:nvSpPr>
                <p:spPr bwMode="auto">
                  <a:xfrm>
                    <a:off x="5815013" y="3644901"/>
                    <a:ext cx="30163" cy="11113"/>
                  </a:xfrm>
                  <a:custGeom>
                    <a:avLst/>
                    <a:gdLst>
                      <a:gd name="T0" fmla="*/ 2 w 8"/>
                      <a:gd name="T1" fmla="*/ 3 h 3"/>
                      <a:gd name="T2" fmla="*/ 6 w 8"/>
                      <a:gd name="T3" fmla="*/ 3 h 3"/>
                      <a:gd name="T4" fmla="*/ 8 w 8"/>
                      <a:gd name="T5" fmla="*/ 2 h 3"/>
                      <a:gd name="T6" fmla="*/ 6 w 8"/>
                      <a:gd name="T7" fmla="*/ 0 h 3"/>
                      <a:gd name="T8" fmla="*/ 2 w 8"/>
                      <a:gd name="T9" fmla="*/ 0 h 3"/>
                      <a:gd name="T10" fmla="*/ 0 w 8"/>
                      <a:gd name="T11" fmla="*/ 2 h 3"/>
                      <a:gd name="T12" fmla="*/ 2 w 8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2" y="3"/>
                        </a:move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67" name="Freeform 43"/>
                  <p:cNvSpPr/>
                  <p:nvPr/>
                </p:nvSpPr>
                <p:spPr bwMode="auto">
                  <a:xfrm>
                    <a:off x="5859463" y="3644901"/>
                    <a:ext cx="31750" cy="11113"/>
                  </a:xfrm>
                  <a:custGeom>
                    <a:avLst/>
                    <a:gdLst>
                      <a:gd name="T0" fmla="*/ 2 w 8"/>
                      <a:gd name="T1" fmla="*/ 3 h 3"/>
                      <a:gd name="T2" fmla="*/ 6 w 8"/>
                      <a:gd name="T3" fmla="*/ 3 h 3"/>
                      <a:gd name="T4" fmla="*/ 8 w 8"/>
                      <a:gd name="T5" fmla="*/ 2 h 3"/>
                      <a:gd name="T6" fmla="*/ 6 w 8"/>
                      <a:gd name="T7" fmla="*/ 0 h 3"/>
                      <a:gd name="T8" fmla="*/ 2 w 8"/>
                      <a:gd name="T9" fmla="*/ 0 h 3"/>
                      <a:gd name="T10" fmla="*/ 0 w 8"/>
                      <a:gd name="T11" fmla="*/ 2 h 3"/>
                      <a:gd name="T12" fmla="*/ 2 w 8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2" y="3"/>
                        </a:move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68" name="Freeform 44"/>
                  <p:cNvSpPr/>
                  <p:nvPr/>
                </p:nvSpPr>
                <p:spPr bwMode="auto">
                  <a:xfrm>
                    <a:off x="5905501" y="3644901"/>
                    <a:ext cx="30163" cy="11113"/>
                  </a:xfrm>
                  <a:custGeom>
                    <a:avLst/>
                    <a:gdLst>
                      <a:gd name="T0" fmla="*/ 2 w 8"/>
                      <a:gd name="T1" fmla="*/ 3 h 3"/>
                      <a:gd name="T2" fmla="*/ 6 w 8"/>
                      <a:gd name="T3" fmla="*/ 3 h 3"/>
                      <a:gd name="T4" fmla="*/ 8 w 8"/>
                      <a:gd name="T5" fmla="*/ 2 h 3"/>
                      <a:gd name="T6" fmla="*/ 6 w 8"/>
                      <a:gd name="T7" fmla="*/ 0 h 3"/>
                      <a:gd name="T8" fmla="*/ 2 w 8"/>
                      <a:gd name="T9" fmla="*/ 0 h 3"/>
                      <a:gd name="T10" fmla="*/ 0 w 8"/>
                      <a:gd name="T11" fmla="*/ 2 h 3"/>
                      <a:gd name="T12" fmla="*/ 2 w 8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2" y="3"/>
                        </a:move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69" name="Freeform 45"/>
                  <p:cNvSpPr/>
                  <p:nvPr/>
                </p:nvSpPr>
                <p:spPr bwMode="auto">
                  <a:xfrm>
                    <a:off x="5951538" y="3644901"/>
                    <a:ext cx="30163" cy="11113"/>
                  </a:xfrm>
                  <a:custGeom>
                    <a:avLst/>
                    <a:gdLst>
                      <a:gd name="T0" fmla="*/ 2 w 8"/>
                      <a:gd name="T1" fmla="*/ 3 h 3"/>
                      <a:gd name="T2" fmla="*/ 6 w 8"/>
                      <a:gd name="T3" fmla="*/ 3 h 3"/>
                      <a:gd name="T4" fmla="*/ 8 w 8"/>
                      <a:gd name="T5" fmla="*/ 2 h 3"/>
                      <a:gd name="T6" fmla="*/ 6 w 8"/>
                      <a:gd name="T7" fmla="*/ 0 h 3"/>
                      <a:gd name="T8" fmla="*/ 2 w 8"/>
                      <a:gd name="T9" fmla="*/ 0 h 3"/>
                      <a:gd name="T10" fmla="*/ 0 w 8"/>
                      <a:gd name="T11" fmla="*/ 2 h 3"/>
                      <a:gd name="T12" fmla="*/ 2 w 8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2" y="3"/>
                        </a:move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70" name="Freeform 46"/>
                  <p:cNvSpPr/>
                  <p:nvPr/>
                </p:nvSpPr>
                <p:spPr bwMode="auto">
                  <a:xfrm>
                    <a:off x="5997576" y="3644901"/>
                    <a:ext cx="30163" cy="11113"/>
                  </a:xfrm>
                  <a:custGeom>
                    <a:avLst/>
                    <a:gdLst>
                      <a:gd name="T0" fmla="*/ 2 w 8"/>
                      <a:gd name="T1" fmla="*/ 3 h 3"/>
                      <a:gd name="T2" fmla="*/ 6 w 8"/>
                      <a:gd name="T3" fmla="*/ 3 h 3"/>
                      <a:gd name="T4" fmla="*/ 8 w 8"/>
                      <a:gd name="T5" fmla="*/ 2 h 3"/>
                      <a:gd name="T6" fmla="*/ 6 w 8"/>
                      <a:gd name="T7" fmla="*/ 0 h 3"/>
                      <a:gd name="T8" fmla="*/ 2 w 8"/>
                      <a:gd name="T9" fmla="*/ 0 h 3"/>
                      <a:gd name="T10" fmla="*/ 0 w 8"/>
                      <a:gd name="T11" fmla="*/ 2 h 3"/>
                      <a:gd name="T12" fmla="*/ 2 w 8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2" y="3"/>
                        </a:move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71" name="Freeform 47"/>
                  <p:cNvSpPr/>
                  <p:nvPr/>
                </p:nvSpPr>
                <p:spPr bwMode="auto">
                  <a:xfrm>
                    <a:off x="6164263" y="3500438"/>
                    <a:ext cx="212725" cy="152400"/>
                  </a:xfrm>
                  <a:custGeom>
                    <a:avLst/>
                    <a:gdLst>
                      <a:gd name="T0" fmla="*/ 52 w 56"/>
                      <a:gd name="T1" fmla="*/ 0 h 40"/>
                      <a:gd name="T2" fmla="*/ 4 w 56"/>
                      <a:gd name="T3" fmla="*/ 0 h 40"/>
                      <a:gd name="T4" fmla="*/ 0 w 56"/>
                      <a:gd name="T5" fmla="*/ 5 h 40"/>
                      <a:gd name="T6" fmla="*/ 0 w 56"/>
                      <a:gd name="T7" fmla="*/ 36 h 40"/>
                      <a:gd name="T8" fmla="*/ 4 w 56"/>
                      <a:gd name="T9" fmla="*/ 40 h 40"/>
                      <a:gd name="T10" fmla="*/ 52 w 56"/>
                      <a:gd name="T11" fmla="*/ 40 h 40"/>
                      <a:gd name="T12" fmla="*/ 56 w 56"/>
                      <a:gd name="T13" fmla="*/ 36 h 40"/>
                      <a:gd name="T14" fmla="*/ 56 w 56"/>
                      <a:gd name="T15" fmla="*/ 5 h 40"/>
                      <a:gd name="T16" fmla="*/ 52 w 56"/>
                      <a:gd name="T17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6" h="40">
                        <a:moveTo>
                          <a:pt x="52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8"/>
                          <a:pt x="2" y="40"/>
                          <a:pt x="4" y="40"/>
                        </a:cubicBezTo>
                        <a:cubicBezTo>
                          <a:pt x="52" y="40"/>
                          <a:pt x="52" y="40"/>
                          <a:pt x="52" y="40"/>
                        </a:cubicBezTo>
                        <a:cubicBezTo>
                          <a:pt x="54" y="40"/>
                          <a:pt x="56" y="38"/>
                          <a:pt x="56" y="36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6" y="2"/>
                          <a:pt x="54" y="0"/>
                          <a:pt x="5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72" name="Freeform 48"/>
                  <p:cNvSpPr>
                    <a:spLocks noEditPoints="1"/>
                  </p:cNvSpPr>
                  <p:nvPr/>
                </p:nvSpPr>
                <p:spPr bwMode="auto">
                  <a:xfrm>
                    <a:off x="5935663" y="3090863"/>
                    <a:ext cx="511175" cy="681038"/>
                  </a:xfrm>
                  <a:custGeom>
                    <a:avLst/>
                    <a:gdLst>
                      <a:gd name="T0" fmla="*/ 127 w 134"/>
                      <a:gd name="T1" fmla="*/ 163 h 178"/>
                      <a:gd name="T2" fmla="*/ 121 w 134"/>
                      <a:gd name="T3" fmla="*/ 156 h 178"/>
                      <a:gd name="T4" fmla="*/ 111 w 134"/>
                      <a:gd name="T5" fmla="*/ 153 h 178"/>
                      <a:gd name="T6" fmla="*/ 122 w 134"/>
                      <a:gd name="T7" fmla="*/ 149 h 178"/>
                      <a:gd name="T8" fmla="*/ 117 w 134"/>
                      <a:gd name="T9" fmla="*/ 101 h 178"/>
                      <a:gd name="T10" fmla="*/ 54 w 134"/>
                      <a:gd name="T11" fmla="*/ 105 h 178"/>
                      <a:gd name="T12" fmla="*/ 46 w 134"/>
                      <a:gd name="T13" fmla="*/ 112 h 178"/>
                      <a:gd name="T14" fmla="*/ 89 w 134"/>
                      <a:gd name="T15" fmla="*/ 77 h 178"/>
                      <a:gd name="T16" fmla="*/ 90 w 134"/>
                      <a:gd name="T17" fmla="*/ 66 h 178"/>
                      <a:gd name="T18" fmla="*/ 83 w 134"/>
                      <a:gd name="T19" fmla="*/ 62 h 178"/>
                      <a:gd name="T20" fmla="*/ 70 w 134"/>
                      <a:gd name="T21" fmla="*/ 55 h 178"/>
                      <a:gd name="T22" fmla="*/ 76 w 134"/>
                      <a:gd name="T23" fmla="*/ 53 h 178"/>
                      <a:gd name="T24" fmla="*/ 81 w 134"/>
                      <a:gd name="T25" fmla="*/ 4 h 178"/>
                      <a:gd name="T26" fmla="*/ 17 w 134"/>
                      <a:gd name="T27" fmla="*/ 0 h 178"/>
                      <a:gd name="T28" fmla="*/ 13 w 134"/>
                      <a:gd name="T29" fmla="*/ 49 h 178"/>
                      <a:gd name="T30" fmla="*/ 24 w 134"/>
                      <a:gd name="T31" fmla="*/ 53 h 178"/>
                      <a:gd name="T32" fmla="*/ 14 w 134"/>
                      <a:gd name="T33" fmla="*/ 55 h 178"/>
                      <a:gd name="T34" fmla="*/ 8 w 134"/>
                      <a:gd name="T35" fmla="*/ 62 h 178"/>
                      <a:gd name="T36" fmla="*/ 0 w 134"/>
                      <a:gd name="T37" fmla="*/ 73 h 178"/>
                      <a:gd name="T38" fmla="*/ 41 w 134"/>
                      <a:gd name="T39" fmla="*/ 77 h 178"/>
                      <a:gd name="T40" fmla="*/ 30 w 134"/>
                      <a:gd name="T41" fmla="*/ 112 h 178"/>
                      <a:gd name="T42" fmla="*/ 54 w 134"/>
                      <a:gd name="T43" fmla="*/ 116 h 178"/>
                      <a:gd name="T44" fmla="*/ 59 w 134"/>
                      <a:gd name="T45" fmla="*/ 153 h 178"/>
                      <a:gd name="T46" fmla="*/ 65 w 134"/>
                      <a:gd name="T47" fmla="*/ 156 h 178"/>
                      <a:gd name="T48" fmla="*/ 52 w 134"/>
                      <a:gd name="T49" fmla="*/ 163 h 178"/>
                      <a:gd name="T50" fmla="*/ 45 w 134"/>
                      <a:gd name="T51" fmla="*/ 167 h 178"/>
                      <a:gd name="T52" fmla="*/ 46 w 134"/>
                      <a:gd name="T53" fmla="*/ 178 h 178"/>
                      <a:gd name="T54" fmla="*/ 134 w 134"/>
                      <a:gd name="T55" fmla="*/ 173 h 178"/>
                      <a:gd name="T56" fmla="*/ 17 w 134"/>
                      <a:gd name="T57" fmla="*/ 50 h 178"/>
                      <a:gd name="T58" fmla="*/ 15 w 134"/>
                      <a:gd name="T59" fmla="*/ 4 h 178"/>
                      <a:gd name="T60" fmla="*/ 76 w 134"/>
                      <a:gd name="T61" fmla="*/ 3 h 178"/>
                      <a:gd name="T62" fmla="*/ 78 w 134"/>
                      <a:gd name="T63" fmla="*/ 49 h 178"/>
                      <a:gd name="T64" fmla="*/ 17 w 134"/>
                      <a:gd name="T65" fmla="*/ 50 h 178"/>
                      <a:gd name="T66" fmla="*/ 6 w 134"/>
                      <a:gd name="T67" fmla="*/ 67 h 178"/>
                      <a:gd name="T68" fmla="*/ 8 w 134"/>
                      <a:gd name="T69" fmla="*/ 64 h 178"/>
                      <a:gd name="T70" fmla="*/ 15 w 134"/>
                      <a:gd name="T71" fmla="*/ 58 h 178"/>
                      <a:gd name="T72" fmla="*/ 26 w 134"/>
                      <a:gd name="T73" fmla="*/ 54 h 178"/>
                      <a:gd name="T74" fmla="*/ 67 w 134"/>
                      <a:gd name="T75" fmla="*/ 58 h 178"/>
                      <a:gd name="T76" fmla="*/ 81 w 134"/>
                      <a:gd name="T77" fmla="*/ 64 h 178"/>
                      <a:gd name="T78" fmla="*/ 88 w 134"/>
                      <a:gd name="T79" fmla="*/ 66 h 178"/>
                      <a:gd name="T80" fmla="*/ 91 w 134"/>
                      <a:gd name="T81" fmla="*/ 73 h 178"/>
                      <a:gd name="T82" fmla="*/ 5 w 134"/>
                      <a:gd name="T83" fmla="*/ 74 h 178"/>
                      <a:gd name="T84" fmla="*/ 59 w 134"/>
                      <a:gd name="T85" fmla="*/ 151 h 178"/>
                      <a:gd name="T86" fmla="*/ 57 w 134"/>
                      <a:gd name="T87" fmla="*/ 105 h 178"/>
                      <a:gd name="T88" fmla="*/ 117 w 134"/>
                      <a:gd name="T89" fmla="*/ 104 h 178"/>
                      <a:gd name="T90" fmla="*/ 119 w 134"/>
                      <a:gd name="T91" fmla="*/ 149 h 178"/>
                      <a:gd name="T92" fmla="*/ 59 w 134"/>
                      <a:gd name="T93" fmla="*/ 151 h 178"/>
                      <a:gd name="T94" fmla="*/ 46 w 134"/>
                      <a:gd name="T95" fmla="*/ 175 h 178"/>
                      <a:gd name="T96" fmla="*/ 47 w 134"/>
                      <a:gd name="T97" fmla="*/ 167 h 178"/>
                      <a:gd name="T98" fmla="*/ 49 w 134"/>
                      <a:gd name="T99" fmla="*/ 165 h 178"/>
                      <a:gd name="T100" fmla="*/ 57 w 134"/>
                      <a:gd name="T101" fmla="*/ 159 h 178"/>
                      <a:gd name="T102" fmla="*/ 68 w 134"/>
                      <a:gd name="T103" fmla="*/ 155 h 178"/>
                      <a:gd name="T104" fmla="*/ 108 w 134"/>
                      <a:gd name="T105" fmla="*/ 159 h 178"/>
                      <a:gd name="T106" fmla="*/ 122 w 134"/>
                      <a:gd name="T107" fmla="*/ 165 h 178"/>
                      <a:gd name="T108" fmla="*/ 129 w 134"/>
                      <a:gd name="T109" fmla="*/ 167 h 178"/>
                      <a:gd name="T110" fmla="*/ 132 w 134"/>
                      <a:gd name="T111" fmla="*/ 174 h 1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134" h="178">
                        <a:moveTo>
                          <a:pt x="131" y="167"/>
                        </a:moveTo>
                        <a:cubicBezTo>
                          <a:pt x="131" y="165"/>
                          <a:pt x="130" y="163"/>
                          <a:pt x="127" y="163"/>
                        </a:cubicBezTo>
                        <a:cubicBezTo>
                          <a:pt x="124" y="163"/>
                          <a:pt x="124" y="163"/>
                          <a:pt x="124" y="163"/>
                        </a:cubicBezTo>
                        <a:cubicBezTo>
                          <a:pt x="121" y="156"/>
                          <a:pt x="121" y="156"/>
                          <a:pt x="121" y="156"/>
                        </a:cubicBezTo>
                        <a:cubicBezTo>
                          <a:pt x="111" y="156"/>
                          <a:pt x="111" y="156"/>
                          <a:pt x="111" y="156"/>
                        </a:cubicBezTo>
                        <a:cubicBezTo>
                          <a:pt x="111" y="153"/>
                          <a:pt x="111" y="153"/>
                          <a:pt x="111" y="153"/>
                        </a:cubicBezTo>
                        <a:cubicBezTo>
                          <a:pt x="117" y="153"/>
                          <a:pt x="117" y="153"/>
                          <a:pt x="117" y="153"/>
                        </a:cubicBezTo>
                        <a:cubicBezTo>
                          <a:pt x="120" y="153"/>
                          <a:pt x="122" y="152"/>
                          <a:pt x="122" y="149"/>
                        </a:cubicBezTo>
                        <a:cubicBezTo>
                          <a:pt x="122" y="105"/>
                          <a:pt x="122" y="105"/>
                          <a:pt x="122" y="105"/>
                        </a:cubicBezTo>
                        <a:cubicBezTo>
                          <a:pt x="122" y="103"/>
                          <a:pt x="120" y="101"/>
                          <a:pt x="117" y="101"/>
                        </a:cubicBezTo>
                        <a:cubicBezTo>
                          <a:pt x="59" y="101"/>
                          <a:pt x="59" y="101"/>
                          <a:pt x="59" y="101"/>
                        </a:cubicBezTo>
                        <a:cubicBezTo>
                          <a:pt x="56" y="101"/>
                          <a:pt x="54" y="103"/>
                          <a:pt x="54" y="105"/>
                        </a:cubicBezTo>
                        <a:cubicBezTo>
                          <a:pt x="54" y="112"/>
                          <a:pt x="54" y="112"/>
                          <a:pt x="54" y="112"/>
                        </a:cubicBezTo>
                        <a:cubicBezTo>
                          <a:pt x="46" y="112"/>
                          <a:pt x="46" y="112"/>
                          <a:pt x="46" y="112"/>
                        </a:cubicBezTo>
                        <a:cubicBezTo>
                          <a:pt x="46" y="77"/>
                          <a:pt x="46" y="77"/>
                          <a:pt x="46" y="77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cubicBezTo>
                          <a:pt x="91" y="77"/>
                          <a:pt x="93" y="75"/>
                          <a:pt x="93" y="73"/>
                        </a:cubicBezTo>
                        <a:cubicBezTo>
                          <a:pt x="90" y="66"/>
                          <a:pt x="90" y="66"/>
                          <a:pt x="90" y="66"/>
                        </a:cubicBezTo>
                        <a:cubicBezTo>
                          <a:pt x="90" y="64"/>
                          <a:pt x="88" y="62"/>
                          <a:pt x="86" y="62"/>
                        </a:cubicBezTo>
                        <a:cubicBezTo>
                          <a:pt x="83" y="62"/>
                          <a:pt x="83" y="62"/>
                          <a:pt x="83" y="62"/>
                        </a:cubicBezTo>
                        <a:cubicBezTo>
                          <a:pt x="80" y="55"/>
                          <a:pt x="80" y="55"/>
                          <a:pt x="80" y="55"/>
                        </a:cubicBezTo>
                        <a:cubicBezTo>
                          <a:pt x="70" y="55"/>
                          <a:pt x="70" y="55"/>
                          <a:pt x="70" y="55"/>
                        </a:cubicBezTo>
                        <a:cubicBezTo>
                          <a:pt x="70" y="53"/>
                          <a:pt x="70" y="53"/>
                          <a:pt x="70" y="53"/>
                        </a:cubicBezTo>
                        <a:cubicBezTo>
                          <a:pt x="76" y="53"/>
                          <a:pt x="76" y="53"/>
                          <a:pt x="76" y="53"/>
                        </a:cubicBezTo>
                        <a:cubicBezTo>
                          <a:pt x="79" y="53"/>
                          <a:pt x="81" y="51"/>
                          <a:pt x="81" y="49"/>
                        </a:cubicBezTo>
                        <a:cubicBezTo>
                          <a:pt x="81" y="4"/>
                          <a:pt x="81" y="4"/>
                          <a:pt x="81" y="4"/>
                        </a:cubicBezTo>
                        <a:cubicBezTo>
                          <a:pt x="81" y="2"/>
                          <a:pt x="79" y="0"/>
                          <a:pt x="76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5" y="0"/>
                          <a:pt x="13" y="2"/>
                          <a:pt x="13" y="4"/>
                        </a:cubicBezTo>
                        <a:cubicBezTo>
                          <a:pt x="13" y="49"/>
                          <a:pt x="13" y="49"/>
                          <a:pt x="13" y="49"/>
                        </a:cubicBezTo>
                        <a:cubicBezTo>
                          <a:pt x="13" y="51"/>
                          <a:pt x="15" y="53"/>
                          <a:pt x="17" y="53"/>
                        </a:cubicBezTo>
                        <a:cubicBezTo>
                          <a:pt x="24" y="53"/>
                          <a:pt x="24" y="53"/>
                          <a:pt x="24" y="53"/>
                        </a:cubicBezTo>
                        <a:cubicBezTo>
                          <a:pt x="24" y="55"/>
                          <a:pt x="24" y="55"/>
                          <a:pt x="24" y="55"/>
                        </a:cubicBezTo>
                        <a:cubicBezTo>
                          <a:pt x="14" y="55"/>
                          <a:pt x="14" y="55"/>
                          <a:pt x="14" y="55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8" y="62"/>
                          <a:pt x="8" y="62"/>
                          <a:pt x="8" y="62"/>
                        </a:cubicBezTo>
                        <a:cubicBezTo>
                          <a:pt x="5" y="62"/>
                          <a:pt x="3" y="64"/>
                          <a:pt x="3" y="66"/>
                        </a:cubicBezTo>
                        <a:cubicBezTo>
                          <a:pt x="0" y="73"/>
                          <a:pt x="0" y="73"/>
                          <a:pt x="0" y="73"/>
                        </a:cubicBezTo>
                        <a:cubicBezTo>
                          <a:pt x="0" y="75"/>
                          <a:pt x="2" y="77"/>
                          <a:pt x="5" y="77"/>
                        </a:cubicBezTo>
                        <a:cubicBezTo>
                          <a:pt x="41" y="77"/>
                          <a:pt x="41" y="77"/>
                          <a:pt x="41" y="77"/>
                        </a:cubicBezTo>
                        <a:cubicBezTo>
                          <a:pt x="41" y="112"/>
                          <a:pt x="41" y="112"/>
                          <a:pt x="41" y="112"/>
                        </a:cubicBezTo>
                        <a:cubicBezTo>
                          <a:pt x="30" y="112"/>
                          <a:pt x="30" y="112"/>
                          <a:pt x="30" y="112"/>
                        </a:cubicBezTo>
                        <a:cubicBezTo>
                          <a:pt x="30" y="116"/>
                          <a:pt x="30" y="116"/>
                          <a:pt x="30" y="116"/>
                        </a:cubicBezTo>
                        <a:cubicBezTo>
                          <a:pt x="54" y="116"/>
                          <a:pt x="54" y="116"/>
                          <a:pt x="54" y="116"/>
                        </a:cubicBezTo>
                        <a:cubicBezTo>
                          <a:pt x="54" y="149"/>
                          <a:pt x="54" y="149"/>
                          <a:pt x="54" y="149"/>
                        </a:cubicBezTo>
                        <a:cubicBezTo>
                          <a:pt x="54" y="152"/>
                          <a:pt x="56" y="153"/>
                          <a:pt x="59" y="153"/>
                        </a:cubicBezTo>
                        <a:cubicBezTo>
                          <a:pt x="65" y="153"/>
                          <a:pt x="65" y="153"/>
                          <a:pt x="65" y="153"/>
                        </a:cubicBezTo>
                        <a:cubicBezTo>
                          <a:pt x="65" y="156"/>
                          <a:pt x="65" y="156"/>
                          <a:pt x="65" y="156"/>
                        </a:cubicBezTo>
                        <a:cubicBezTo>
                          <a:pt x="55" y="156"/>
                          <a:pt x="55" y="156"/>
                          <a:pt x="55" y="156"/>
                        </a:cubicBezTo>
                        <a:cubicBezTo>
                          <a:pt x="52" y="163"/>
                          <a:pt x="52" y="163"/>
                          <a:pt x="52" y="163"/>
                        </a:cubicBezTo>
                        <a:cubicBezTo>
                          <a:pt x="49" y="163"/>
                          <a:pt x="49" y="163"/>
                          <a:pt x="49" y="163"/>
                        </a:cubicBezTo>
                        <a:cubicBezTo>
                          <a:pt x="46" y="163"/>
                          <a:pt x="45" y="165"/>
                          <a:pt x="45" y="167"/>
                        </a:cubicBezTo>
                        <a:cubicBezTo>
                          <a:pt x="42" y="173"/>
                          <a:pt x="42" y="173"/>
                          <a:pt x="42" y="173"/>
                        </a:cubicBezTo>
                        <a:cubicBezTo>
                          <a:pt x="42" y="176"/>
                          <a:pt x="43" y="178"/>
                          <a:pt x="46" y="178"/>
                        </a:cubicBezTo>
                        <a:cubicBezTo>
                          <a:pt x="130" y="178"/>
                          <a:pt x="130" y="178"/>
                          <a:pt x="130" y="178"/>
                        </a:cubicBezTo>
                        <a:cubicBezTo>
                          <a:pt x="133" y="178"/>
                          <a:pt x="134" y="176"/>
                          <a:pt x="134" y="173"/>
                        </a:cubicBezTo>
                        <a:lnTo>
                          <a:pt x="131" y="167"/>
                        </a:lnTo>
                        <a:close/>
                        <a:moveTo>
                          <a:pt x="17" y="50"/>
                        </a:moveTo>
                        <a:cubicBezTo>
                          <a:pt x="16" y="50"/>
                          <a:pt x="15" y="49"/>
                          <a:pt x="15" y="49"/>
                        </a:cubicBezTo>
                        <a:cubicBezTo>
                          <a:pt x="15" y="4"/>
                          <a:pt x="15" y="4"/>
                          <a:pt x="15" y="4"/>
                        </a:cubicBezTo>
                        <a:cubicBezTo>
                          <a:pt x="15" y="3"/>
                          <a:pt x="16" y="3"/>
                          <a:pt x="17" y="3"/>
                        </a:cubicBezTo>
                        <a:cubicBezTo>
                          <a:pt x="76" y="3"/>
                          <a:pt x="76" y="3"/>
                          <a:pt x="76" y="3"/>
                        </a:cubicBezTo>
                        <a:cubicBezTo>
                          <a:pt x="77" y="3"/>
                          <a:pt x="78" y="3"/>
                          <a:pt x="78" y="4"/>
                        </a:cubicBezTo>
                        <a:cubicBezTo>
                          <a:pt x="78" y="49"/>
                          <a:pt x="78" y="49"/>
                          <a:pt x="78" y="49"/>
                        </a:cubicBezTo>
                        <a:cubicBezTo>
                          <a:pt x="78" y="49"/>
                          <a:pt x="77" y="50"/>
                          <a:pt x="76" y="50"/>
                        </a:cubicBezTo>
                        <a:lnTo>
                          <a:pt x="17" y="50"/>
                        </a:lnTo>
                        <a:close/>
                        <a:moveTo>
                          <a:pt x="3" y="73"/>
                        </a:moveTo>
                        <a:cubicBezTo>
                          <a:pt x="3" y="72"/>
                          <a:pt x="6" y="67"/>
                          <a:pt x="6" y="67"/>
                        </a:cubicBezTo>
                        <a:cubicBezTo>
                          <a:pt x="6" y="66"/>
                          <a:pt x="6" y="66"/>
                          <a:pt x="6" y="66"/>
                        </a:cubicBezTo>
                        <a:cubicBezTo>
                          <a:pt x="6" y="65"/>
                          <a:pt x="7" y="64"/>
                          <a:pt x="8" y="64"/>
                        </a:cubicBezTo>
                        <a:cubicBezTo>
                          <a:pt x="12" y="64"/>
                          <a:pt x="12" y="64"/>
                          <a:pt x="12" y="64"/>
                        </a:cubicBezTo>
                        <a:cubicBezTo>
                          <a:pt x="12" y="64"/>
                          <a:pt x="15" y="60"/>
                          <a:pt x="15" y="58"/>
                        </a:cubicBezTo>
                        <a:cubicBezTo>
                          <a:pt x="18" y="58"/>
                          <a:pt x="26" y="58"/>
                          <a:pt x="26" y="58"/>
                        </a:cubicBezTo>
                        <a:cubicBezTo>
                          <a:pt x="26" y="58"/>
                          <a:pt x="26" y="55"/>
                          <a:pt x="26" y="54"/>
                        </a:cubicBezTo>
                        <a:cubicBezTo>
                          <a:pt x="31" y="54"/>
                          <a:pt x="63" y="54"/>
                          <a:pt x="67" y="54"/>
                        </a:cubicBezTo>
                        <a:cubicBezTo>
                          <a:pt x="67" y="55"/>
                          <a:pt x="67" y="58"/>
                          <a:pt x="67" y="58"/>
                        </a:cubicBezTo>
                        <a:cubicBezTo>
                          <a:pt x="67" y="58"/>
                          <a:pt x="76" y="58"/>
                          <a:pt x="78" y="58"/>
                        </a:cubicBezTo>
                        <a:cubicBezTo>
                          <a:pt x="79" y="60"/>
                          <a:pt x="81" y="64"/>
                          <a:pt x="81" y="64"/>
                        </a:cubicBezTo>
                        <a:cubicBezTo>
                          <a:pt x="86" y="64"/>
                          <a:pt x="86" y="64"/>
                          <a:pt x="86" y="64"/>
                        </a:cubicBezTo>
                        <a:cubicBezTo>
                          <a:pt x="87" y="64"/>
                          <a:pt x="88" y="65"/>
                          <a:pt x="88" y="66"/>
                        </a:cubicBezTo>
                        <a:cubicBezTo>
                          <a:pt x="88" y="67"/>
                          <a:pt x="88" y="67"/>
                          <a:pt x="88" y="67"/>
                        </a:cubicBezTo>
                        <a:cubicBezTo>
                          <a:pt x="88" y="67"/>
                          <a:pt x="90" y="72"/>
                          <a:pt x="91" y="73"/>
                        </a:cubicBezTo>
                        <a:cubicBezTo>
                          <a:pt x="90" y="74"/>
                          <a:pt x="90" y="74"/>
                          <a:pt x="89" y="74"/>
                        </a:cubicBezTo>
                        <a:cubicBezTo>
                          <a:pt x="5" y="74"/>
                          <a:pt x="5" y="74"/>
                          <a:pt x="5" y="74"/>
                        </a:cubicBezTo>
                        <a:cubicBezTo>
                          <a:pt x="4" y="74"/>
                          <a:pt x="3" y="74"/>
                          <a:pt x="3" y="73"/>
                        </a:cubicBezTo>
                        <a:close/>
                        <a:moveTo>
                          <a:pt x="59" y="151"/>
                        </a:moveTo>
                        <a:cubicBezTo>
                          <a:pt x="57" y="151"/>
                          <a:pt x="57" y="150"/>
                          <a:pt x="57" y="149"/>
                        </a:cubicBezTo>
                        <a:cubicBezTo>
                          <a:pt x="57" y="105"/>
                          <a:pt x="57" y="105"/>
                          <a:pt x="57" y="105"/>
                        </a:cubicBezTo>
                        <a:cubicBezTo>
                          <a:pt x="57" y="104"/>
                          <a:pt x="57" y="104"/>
                          <a:pt x="59" y="104"/>
                        </a:cubicBezTo>
                        <a:cubicBezTo>
                          <a:pt x="117" y="104"/>
                          <a:pt x="117" y="104"/>
                          <a:pt x="117" y="104"/>
                        </a:cubicBezTo>
                        <a:cubicBezTo>
                          <a:pt x="119" y="104"/>
                          <a:pt x="119" y="104"/>
                          <a:pt x="119" y="105"/>
                        </a:cubicBezTo>
                        <a:cubicBezTo>
                          <a:pt x="119" y="149"/>
                          <a:pt x="119" y="149"/>
                          <a:pt x="119" y="149"/>
                        </a:cubicBezTo>
                        <a:cubicBezTo>
                          <a:pt x="119" y="150"/>
                          <a:pt x="119" y="151"/>
                          <a:pt x="117" y="151"/>
                        </a:cubicBezTo>
                        <a:lnTo>
                          <a:pt x="59" y="151"/>
                        </a:lnTo>
                        <a:close/>
                        <a:moveTo>
                          <a:pt x="130" y="175"/>
                        </a:moveTo>
                        <a:cubicBezTo>
                          <a:pt x="46" y="175"/>
                          <a:pt x="46" y="175"/>
                          <a:pt x="46" y="175"/>
                        </a:cubicBezTo>
                        <a:cubicBezTo>
                          <a:pt x="45" y="175"/>
                          <a:pt x="44" y="175"/>
                          <a:pt x="44" y="174"/>
                        </a:cubicBezTo>
                        <a:cubicBezTo>
                          <a:pt x="45" y="173"/>
                          <a:pt x="47" y="167"/>
                          <a:pt x="47" y="167"/>
                        </a:cubicBezTo>
                        <a:cubicBezTo>
                          <a:pt x="47" y="167"/>
                          <a:pt x="47" y="167"/>
                          <a:pt x="47" y="167"/>
                        </a:cubicBezTo>
                        <a:cubicBezTo>
                          <a:pt x="47" y="166"/>
                          <a:pt x="48" y="165"/>
                          <a:pt x="49" y="165"/>
                        </a:cubicBez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5"/>
                          <a:pt x="56" y="161"/>
                          <a:pt x="57" y="159"/>
                        </a:cubicBezTo>
                        <a:cubicBezTo>
                          <a:pt x="59" y="159"/>
                          <a:pt x="68" y="159"/>
                          <a:pt x="68" y="159"/>
                        </a:cubicBezTo>
                        <a:cubicBezTo>
                          <a:pt x="68" y="159"/>
                          <a:pt x="68" y="155"/>
                          <a:pt x="68" y="155"/>
                        </a:cubicBezTo>
                        <a:cubicBezTo>
                          <a:pt x="72" y="155"/>
                          <a:pt x="104" y="155"/>
                          <a:pt x="108" y="155"/>
                        </a:cubicBezTo>
                        <a:cubicBezTo>
                          <a:pt x="108" y="155"/>
                          <a:pt x="108" y="159"/>
                          <a:pt x="108" y="159"/>
                        </a:cubicBezTo>
                        <a:cubicBezTo>
                          <a:pt x="108" y="159"/>
                          <a:pt x="117" y="159"/>
                          <a:pt x="119" y="159"/>
                        </a:cubicBezTo>
                        <a:cubicBezTo>
                          <a:pt x="120" y="161"/>
                          <a:pt x="122" y="165"/>
                          <a:pt x="122" y="165"/>
                        </a:cubicBezTo>
                        <a:cubicBezTo>
                          <a:pt x="127" y="165"/>
                          <a:pt x="127" y="165"/>
                          <a:pt x="127" y="165"/>
                        </a:cubicBezTo>
                        <a:cubicBezTo>
                          <a:pt x="128" y="165"/>
                          <a:pt x="129" y="166"/>
                          <a:pt x="129" y="167"/>
                        </a:cubicBezTo>
                        <a:cubicBezTo>
                          <a:pt x="129" y="167"/>
                          <a:pt x="129" y="167"/>
                          <a:pt x="129" y="167"/>
                        </a:cubicBezTo>
                        <a:cubicBezTo>
                          <a:pt x="129" y="167"/>
                          <a:pt x="131" y="173"/>
                          <a:pt x="132" y="174"/>
                        </a:cubicBezTo>
                        <a:cubicBezTo>
                          <a:pt x="132" y="175"/>
                          <a:pt x="131" y="175"/>
                          <a:pt x="130" y="17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73" name="Freeform 49"/>
                  <p:cNvSpPr/>
                  <p:nvPr/>
                </p:nvSpPr>
                <p:spPr bwMode="auto">
                  <a:xfrm>
                    <a:off x="6142038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74" name="Freeform 50"/>
                  <p:cNvSpPr/>
                  <p:nvPr/>
                </p:nvSpPr>
                <p:spPr bwMode="auto">
                  <a:xfrm>
                    <a:off x="6188076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75" name="Freeform 51"/>
                  <p:cNvSpPr/>
                  <p:nvPr/>
                </p:nvSpPr>
                <p:spPr bwMode="auto">
                  <a:xfrm>
                    <a:off x="6232526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76" name="Freeform 52"/>
                  <p:cNvSpPr/>
                  <p:nvPr/>
                </p:nvSpPr>
                <p:spPr bwMode="auto">
                  <a:xfrm>
                    <a:off x="6278563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77" name="Freeform 53"/>
                  <p:cNvSpPr/>
                  <p:nvPr/>
                </p:nvSpPr>
                <p:spPr bwMode="auto">
                  <a:xfrm>
                    <a:off x="6324601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78" name="Freeform 54"/>
                  <p:cNvSpPr/>
                  <p:nvPr/>
                </p:nvSpPr>
                <p:spPr bwMode="auto">
                  <a:xfrm>
                    <a:off x="6370638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79" name="Freeform 55"/>
                  <p:cNvSpPr/>
                  <p:nvPr/>
                </p:nvSpPr>
                <p:spPr bwMode="auto">
                  <a:xfrm>
                    <a:off x="6164263" y="3721101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80" name="Freeform 56"/>
                  <p:cNvSpPr/>
                  <p:nvPr/>
                </p:nvSpPr>
                <p:spPr bwMode="auto">
                  <a:xfrm>
                    <a:off x="6210301" y="3721101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81" name="Freeform 57"/>
                  <p:cNvSpPr/>
                  <p:nvPr/>
                </p:nvSpPr>
                <p:spPr bwMode="auto">
                  <a:xfrm>
                    <a:off x="6256338" y="3721101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82" name="Freeform 58"/>
                  <p:cNvSpPr/>
                  <p:nvPr/>
                </p:nvSpPr>
                <p:spPr bwMode="auto">
                  <a:xfrm>
                    <a:off x="6300788" y="3721101"/>
                    <a:ext cx="31750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83" name="Freeform 59"/>
                  <p:cNvSpPr/>
                  <p:nvPr/>
                </p:nvSpPr>
                <p:spPr bwMode="auto">
                  <a:xfrm>
                    <a:off x="6346826" y="3721101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34" tIns="45717" rIns="91434" bIns="45717" numCol="1" anchor="t" anchorCtr="0" compatLnSpc="1"/>
                  <a:lstStyle/>
                  <a:p>
                    <a:pPr>
                      <a:lnSpc>
                        <a:spcPts val="2200"/>
                      </a:lnSpc>
                    </a:pPr>
                    <a:endParaRPr lang="zh-CN" altLang="en-US" sz="1400">
                      <a:ea typeface="微软雅黑" panose="020B0503020204020204" charset="-122"/>
                    </a:endParaRPr>
                  </a:p>
                </p:txBody>
              </p:sp>
            </p:grpSp>
          </p:grpSp>
        </p:grpSp>
        <p:grpSp>
          <p:nvGrpSpPr>
            <p:cNvPr id="38" name="组合 37"/>
            <p:cNvGrpSpPr/>
            <p:nvPr/>
          </p:nvGrpSpPr>
          <p:grpSpPr>
            <a:xfrm>
              <a:off x="3430103" y="3734259"/>
              <a:ext cx="940001" cy="940001"/>
              <a:chOff x="4048703" y="3786091"/>
              <a:chExt cx="940001" cy="9400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4048703" y="3786091"/>
                <a:ext cx="940001" cy="94000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327758" y="4029452"/>
                <a:ext cx="381890" cy="365445"/>
              </a:xfrm>
              <a:custGeom>
                <a:avLst/>
                <a:gdLst>
                  <a:gd name="T0" fmla="*/ 174 w 174"/>
                  <a:gd name="T1" fmla="*/ 139 h 166"/>
                  <a:gd name="T2" fmla="*/ 153 w 174"/>
                  <a:gd name="T3" fmla="*/ 126 h 166"/>
                  <a:gd name="T4" fmla="*/ 126 w 174"/>
                  <a:gd name="T5" fmla="*/ 115 h 166"/>
                  <a:gd name="T6" fmla="*/ 118 w 174"/>
                  <a:gd name="T7" fmla="*/ 112 h 166"/>
                  <a:gd name="T8" fmla="*/ 111 w 174"/>
                  <a:gd name="T9" fmla="*/ 100 h 166"/>
                  <a:gd name="T10" fmla="*/ 106 w 174"/>
                  <a:gd name="T11" fmla="*/ 100 h 166"/>
                  <a:gd name="T12" fmla="*/ 111 w 174"/>
                  <a:gd name="T13" fmla="*/ 90 h 166"/>
                  <a:gd name="T14" fmla="*/ 113 w 174"/>
                  <a:gd name="T15" fmla="*/ 79 h 166"/>
                  <a:gd name="T16" fmla="*/ 118 w 174"/>
                  <a:gd name="T17" fmla="*/ 74 h 166"/>
                  <a:gd name="T18" fmla="*/ 121 w 174"/>
                  <a:gd name="T19" fmla="*/ 67 h 166"/>
                  <a:gd name="T20" fmla="*/ 120 w 174"/>
                  <a:gd name="T21" fmla="*/ 54 h 166"/>
                  <a:gd name="T22" fmla="*/ 118 w 174"/>
                  <a:gd name="T23" fmla="*/ 49 h 166"/>
                  <a:gd name="T24" fmla="*/ 119 w 174"/>
                  <a:gd name="T25" fmla="*/ 32 h 166"/>
                  <a:gd name="T26" fmla="*/ 118 w 174"/>
                  <a:gd name="T27" fmla="*/ 20 h 166"/>
                  <a:gd name="T28" fmla="*/ 113 w 174"/>
                  <a:gd name="T29" fmla="*/ 13 h 166"/>
                  <a:gd name="T30" fmla="*/ 108 w 174"/>
                  <a:gd name="T31" fmla="*/ 12 h 166"/>
                  <a:gd name="T32" fmla="*/ 104 w 174"/>
                  <a:gd name="T33" fmla="*/ 9 h 166"/>
                  <a:gd name="T34" fmla="*/ 67 w 174"/>
                  <a:gd name="T35" fmla="*/ 9 h 166"/>
                  <a:gd name="T36" fmla="*/ 54 w 174"/>
                  <a:gd name="T37" fmla="*/ 48 h 166"/>
                  <a:gd name="T38" fmla="*/ 52 w 174"/>
                  <a:gd name="T39" fmla="*/ 57 h 166"/>
                  <a:gd name="T40" fmla="*/ 57 w 174"/>
                  <a:gd name="T41" fmla="*/ 76 h 166"/>
                  <a:gd name="T42" fmla="*/ 60 w 174"/>
                  <a:gd name="T43" fmla="*/ 77 h 166"/>
                  <a:gd name="T44" fmla="*/ 62 w 174"/>
                  <a:gd name="T45" fmla="*/ 91 h 166"/>
                  <a:gd name="T46" fmla="*/ 67 w 174"/>
                  <a:gd name="T47" fmla="*/ 99 h 166"/>
                  <a:gd name="T48" fmla="*/ 63 w 174"/>
                  <a:gd name="T49" fmla="*/ 100 h 166"/>
                  <a:gd name="T50" fmla="*/ 56 w 174"/>
                  <a:gd name="T51" fmla="*/ 112 h 166"/>
                  <a:gd name="T52" fmla="*/ 48 w 174"/>
                  <a:gd name="T53" fmla="*/ 115 h 166"/>
                  <a:gd name="T54" fmla="*/ 21 w 174"/>
                  <a:gd name="T55" fmla="*/ 126 h 166"/>
                  <a:gd name="T56" fmla="*/ 0 w 174"/>
                  <a:gd name="T57" fmla="*/ 139 h 166"/>
                  <a:gd name="T58" fmla="*/ 0 w 174"/>
                  <a:gd name="T59" fmla="*/ 166 h 166"/>
                  <a:gd name="T60" fmla="*/ 76 w 174"/>
                  <a:gd name="T61" fmla="*/ 166 h 166"/>
                  <a:gd name="T62" fmla="*/ 82 w 174"/>
                  <a:gd name="T63" fmla="*/ 127 h 166"/>
                  <a:gd name="T64" fmla="*/ 77 w 174"/>
                  <a:gd name="T65" fmla="*/ 117 h 166"/>
                  <a:gd name="T66" fmla="*/ 88 w 174"/>
                  <a:gd name="T67" fmla="*/ 112 h 166"/>
                  <a:gd name="T68" fmla="*/ 97 w 174"/>
                  <a:gd name="T69" fmla="*/ 117 h 166"/>
                  <a:gd name="T70" fmla="*/ 92 w 174"/>
                  <a:gd name="T71" fmla="*/ 128 h 166"/>
                  <a:gd name="T72" fmla="*/ 101 w 174"/>
                  <a:gd name="T73" fmla="*/ 166 h 166"/>
                  <a:gd name="T74" fmla="*/ 174 w 174"/>
                  <a:gd name="T75" fmla="*/ 166 h 166"/>
                  <a:gd name="T76" fmla="*/ 174 w 174"/>
                  <a:gd name="T77" fmla="*/ 13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4" h="166">
                    <a:moveTo>
                      <a:pt x="174" y="139"/>
                    </a:moveTo>
                    <a:cubicBezTo>
                      <a:pt x="171" y="131"/>
                      <a:pt x="161" y="129"/>
                      <a:pt x="153" y="126"/>
                    </a:cubicBezTo>
                    <a:cubicBezTo>
                      <a:pt x="144" y="122"/>
                      <a:pt x="135" y="118"/>
                      <a:pt x="126" y="115"/>
                    </a:cubicBezTo>
                    <a:cubicBezTo>
                      <a:pt x="123" y="114"/>
                      <a:pt x="121" y="113"/>
                      <a:pt x="118" y="112"/>
                    </a:cubicBezTo>
                    <a:cubicBezTo>
                      <a:pt x="115" y="110"/>
                      <a:pt x="113" y="104"/>
                      <a:pt x="111" y="100"/>
                    </a:cubicBezTo>
                    <a:cubicBezTo>
                      <a:pt x="109" y="100"/>
                      <a:pt x="108" y="100"/>
                      <a:pt x="106" y="100"/>
                    </a:cubicBezTo>
                    <a:cubicBezTo>
                      <a:pt x="106" y="94"/>
                      <a:pt x="110" y="94"/>
                      <a:pt x="111" y="90"/>
                    </a:cubicBezTo>
                    <a:cubicBezTo>
                      <a:pt x="112" y="86"/>
                      <a:pt x="111" y="82"/>
                      <a:pt x="113" y="79"/>
                    </a:cubicBezTo>
                    <a:cubicBezTo>
                      <a:pt x="114" y="76"/>
                      <a:pt x="117" y="76"/>
                      <a:pt x="118" y="74"/>
                    </a:cubicBezTo>
                    <a:cubicBezTo>
                      <a:pt x="120" y="73"/>
                      <a:pt x="120" y="69"/>
                      <a:pt x="121" y="67"/>
                    </a:cubicBezTo>
                    <a:cubicBezTo>
                      <a:pt x="122" y="63"/>
                      <a:pt x="122" y="58"/>
                      <a:pt x="120" y="54"/>
                    </a:cubicBezTo>
                    <a:cubicBezTo>
                      <a:pt x="119" y="52"/>
                      <a:pt x="119" y="51"/>
                      <a:pt x="118" y="49"/>
                    </a:cubicBezTo>
                    <a:cubicBezTo>
                      <a:pt x="118" y="45"/>
                      <a:pt x="119" y="35"/>
                      <a:pt x="119" y="32"/>
                    </a:cubicBezTo>
                    <a:cubicBezTo>
                      <a:pt x="119" y="26"/>
                      <a:pt x="119" y="26"/>
                      <a:pt x="118" y="20"/>
                    </a:cubicBezTo>
                    <a:cubicBezTo>
                      <a:pt x="118" y="20"/>
                      <a:pt x="116" y="14"/>
                      <a:pt x="113" y="13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0" y="0"/>
                      <a:pt x="75" y="6"/>
                      <a:pt x="67" y="9"/>
                    </a:cubicBezTo>
                    <a:cubicBezTo>
                      <a:pt x="56" y="13"/>
                      <a:pt x="49" y="24"/>
                      <a:pt x="54" y="48"/>
                    </a:cubicBezTo>
                    <a:cubicBezTo>
                      <a:pt x="55" y="52"/>
                      <a:pt x="51" y="54"/>
                      <a:pt x="52" y="57"/>
                    </a:cubicBezTo>
                    <a:cubicBezTo>
                      <a:pt x="52" y="61"/>
                      <a:pt x="52" y="73"/>
                      <a:pt x="57" y="76"/>
                    </a:cubicBezTo>
                    <a:cubicBezTo>
                      <a:pt x="57" y="76"/>
                      <a:pt x="61" y="77"/>
                      <a:pt x="60" y="77"/>
                    </a:cubicBezTo>
                    <a:cubicBezTo>
                      <a:pt x="61" y="82"/>
                      <a:pt x="61" y="87"/>
                      <a:pt x="62" y="91"/>
                    </a:cubicBezTo>
                    <a:cubicBezTo>
                      <a:pt x="63" y="94"/>
                      <a:pt x="66" y="95"/>
                      <a:pt x="67" y="99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1" y="104"/>
                      <a:pt x="59" y="110"/>
                      <a:pt x="56" y="112"/>
                    </a:cubicBezTo>
                    <a:cubicBezTo>
                      <a:pt x="53" y="113"/>
                      <a:pt x="51" y="114"/>
                      <a:pt x="48" y="115"/>
                    </a:cubicBezTo>
                    <a:cubicBezTo>
                      <a:pt x="39" y="118"/>
                      <a:pt x="30" y="122"/>
                      <a:pt x="21" y="126"/>
                    </a:cubicBezTo>
                    <a:cubicBezTo>
                      <a:pt x="13" y="129"/>
                      <a:pt x="3" y="131"/>
                      <a:pt x="0" y="139"/>
                    </a:cubicBezTo>
                    <a:cubicBezTo>
                      <a:pt x="0" y="145"/>
                      <a:pt x="0" y="158"/>
                      <a:pt x="0" y="166"/>
                    </a:cubicBezTo>
                    <a:cubicBezTo>
                      <a:pt x="76" y="166"/>
                      <a:pt x="76" y="166"/>
                      <a:pt x="76" y="166"/>
                    </a:cubicBezTo>
                    <a:cubicBezTo>
                      <a:pt x="82" y="127"/>
                      <a:pt x="82" y="127"/>
                      <a:pt x="82" y="127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88" y="112"/>
                      <a:pt x="88" y="112"/>
                      <a:pt x="88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101" y="166"/>
                      <a:pt x="101" y="166"/>
                      <a:pt x="101" y="166"/>
                    </a:cubicBezTo>
                    <a:cubicBezTo>
                      <a:pt x="174" y="166"/>
                      <a:pt x="174" y="166"/>
                      <a:pt x="174" y="166"/>
                    </a:cubicBezTo>
                    <a:cubicBezTo>
                      <a:pt x="174" y="158"/>
                      <a:pt x="174" y="145"/>
                      <a:pt x="17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161100" y="1977800"/>
              <a:ext cx="1655673" cy="1655673"/>
              <a:chOff x="1693338" y="1856194"/>
              <a:chExt cx="1655673" cy="165567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1693338" y="1856194"/>
                <a:ext cx="1655673" cy="1655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2038466" y="2262125"/>
                <a:ext cx="965415" cy="862840"/>
              </a:xfrm>
              <a:custGeom>
                <a:avLst/>
                <a:gdLst>
                  <a:gd name="T0" fmla="*/ 200 w 200"/>
                  <a:gd name="T1" fmla="*/ 62 h 178"/>
                  <a:gd name="T2" fmla="*/ 176 w 200"/>
                  <a:gd name="T3" fmla="*/ 39 h 178"/>
                  <a:gd name="T4" fmla="*/ 171 w 200"/>
                  <a:gd name="T5" fmla="*/ 39 h 178"/>
                  <a:gd name="T6" fmla="*/ 171 w 200"/>
                  <a:gd name="T7" fmla="*/ 38 h 178"/>
                  <a:gd name="T8" fmla="*/ 135 w 200"/>
                  <a:gd name="T9" fmla="*/ 3 h 178"/>
                  <a:gd name="T10" fmla="*/ 106 w 200"/>
                  <a:gd name="T11" fmla="*/ 16 h 178"/>
                  <a:gd name="T12" fmla="*/ 70 w 200"/>
                  <a:gd name="T13" fmla="*/ 0 h 178"/>
                  <a:gd name="T14" fmla="*/ 24 w 200"/>
                  <a:gd name="T15" fmla="*/ 45 h 178"/>
                  <a:gd name="T16" fmla="*/ 26 w 200"/>
                  <a:gd name="T17" fmla="*/ 59 h 178"/>
                  <a:gd name="T18" fmla="*/ 0 w 200"/>
                  <a:gd name="T19" fmla="*/ 89 h 178"/>
                  <a:gd name="T20" fmla="*/ 31 w 200"/>
                  <a:gd name="T21" fmla="*/ 119 h 178"/>
                  <a:gd name="T22" fmla="*/ 43 w 200"/>
                  <a:gd name="T23" fmla="*/ 117 h 178"/>
                  <a:gd name="T24" fmla="*/ 60 w 200"/>
                  <a:gd name="T25" fmla="*/ 133 h 178"/>
                  <a:gd name="T26" fmla="*/ 61 w 200"/>
                  <a:gd name="T27" fmla="*/ 133 h 178"/>
                  <a:gd name="T28" fmla="*/ 73 w 200"/>
                  <a:gd name="T29" fmla="*/ 143 h 178"/>
                  <a:gd name="T30" fmla="*/ 84 w 200"/>
                  <a:gd name="T31" fmla="*/ 131 h 178"/>
                  <a:gd name="T32" fmla="*/ 77 w 200"/>
                  <a:gd name="T33" fmla="*/ 122 h 178"/>
                  <a:gd name="T34" fmla="*/ 78 w 200"/>
                  <a:gd name="T35" fmla="*/ 116 h 178"/>
                  <a:gd name="T36" fmla="*/ 78 w 200"/>
                  <a:gd name="T37" fmla="*/ 115 h 178"/>
                  <a:gd name="T38" fmla="*/ 88 w 200"/>
                  <a:gd name="T39" fmla="*/ 117 h 178"/>
                  <a:gd name="T40" fmla="*/ 92 w 200"/>
                  <a:gd name="T41" fmla="*/ 117 h 178"/>
                  <a:gd name="T42" fmla="*/ 97 w 200"/>
                  <a:gd name="T43" fmla="*/ 131 h 178"/>
                  <a:gd name="T44" fmla="*/ 89 w 200"/>
                  <a:gd name="T45" fmla="*/ 141 h 178"/>
                  <a:gd name="T46" fmla="*/ 99 w 200"/>
                  <a:gd name="T47" fmla="*/ 151 h 178"/>
                  <a:gd name="T48" fmla="*/ 109 w 200"/>
                  <a:gd name="T49" fmla="*/ 140 h 178"/>
                  <a:gd name="T50" fmla="*/ 109 w 200"/>
                  <a:gd name="T51" fmla="*/ 139 h 178"/>
                  <a:gd name="T52" fmla="*/ 117 w 200"/>
                  <a:gd name="T53" fmla="*/ 140 h 178"/>
                  <a:gd name="T54" fmla="*/ 142 w 200"/>
                  <a:gd name="T55" fmla="*/ 116 h 178"/>
                  <a:gd name="T56" fmla="*/ 152 w 200"/>
                  <a:gd name="T57" fmla="*/ 117 h 178"/>
                  <a:gd name="T58" fmla="*/ 177 w 200"/>
                  <a:gd name="T59" fmla="*/ 93 h 178"/>
                  <a:gd name="T60" fmla="*/ 175 w 200"/>
                  <a:gd name="T61" fmla="*/ 84 h 178"/>
                  <a:gd name="T62" fmla="*/ 176 w 200"/>
                  <a:gd name="T63" fmla="*/ 84 h 178"/>
                  <a:gd name="T64" fmla="*/ 200 w 200"/>
                  <a:gd name="T65" fmla="*/ 62 h 178"/>
                  <a:gd name="T66" fmla="*/ 117 w 200"/>
                  <a:gd name="T67" fmla="*/ 147 h 178"/>
                  <a:gd name="T68" fmla="*/ 120 w 200"/>
                  <a:gd name="T69" fmla="*/ 145 h 178"/>
                  <a:gd name="T70" fmla="*/ 117 w 200"/>
                  <a:gd name="T71" fmla="*/ 143 h 178"/>
                  <a:gd name="T72" fmla="*/ 114 w 200"/>
                  <a:gd name="T73" fmla="*/ 145 h 178"/>
                  <a:gd name="T74" fmla="*/ 117 w 200"/>
                  <a:gd name="T75" fmla="*/ 147 h 178"/>
                  <a:gd name="T76" fmla="*/ 116 w 200"/>
                  <a:gd name="T77" fmla="*/ 168 h 178"/>
                  <a:gd name="T78" fmla="*/ 111 w 200"/>
                  <a:gd name="T79" fmla="*/ 173 h 178"/>
                  <a:gd name="T80" fmla="*/ 117 w 200"/>
                  <a:gd name="T81" fmla="*/ 178 h 178"/>
                  <a:gd name="T82" fmla="*/ 122 w 200"/>
                  <a:gd name="T83" fmla="*/ 173 h 178"/>
                  <a:gd name="T84" fmla="*/ 116 w 200"/>
                  <a:gd name="T85" fmla="*/ 168 h 178"/>
                  <a:gd name="T86" fmla="*/ 116 w 200"/>
                  <a:gd name="T87" fmla="*/ 155 h 178"/>
                  <a:gd name="T88" fmla="*/ 111 w 200"/>
                  <a:gd name="T89" fmla="*/ 150 h 178"/>
                  <a:gd name="T90" fmla="*/ 106 w 200"/>
                  <a:gd name="T91" fmla="*/ 155 h 178"/>
                  <a:gd name="T92" fmla="*/ 111 w 200"/>
                  <a:gd name="T93" fmla="*/ 160 h 178"/>
                  <a:gd name="T94" fmla="*/ 116 w 200"/>
                  <a:gd name="T95" fmla="*/ 155 h 178"/>
                  <a:gd name="T96" fmla="*/ 97 w 200"/>
                  <a:gd name="T97" fmla="*/ 156 h 178"/>
                  <a:gd name="T98" fmla="*/ 89 w 200"/>
                  <a:gd name="T99" fmla="*/ 164 h 178"/>
                  <a:gd name="T100" fmla="*/ 98 w 200"/>
                  <a:gd name="T101" fmla="*/ 172 h 178"/>
                  <a:gd name="T102" fmla="*/ 106 w 200"/>
                  <a:gd name="T103" fmla="*/ 163 h 178"/>
                  <a:gd name="T104" fmla="*/ 97 w 200"/>
                  <a:gd name="T105" fmla="*/ 15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0" h="178">
                    <a:moveTo>
                      <a:pt x="200" y="62"/>
                    </a:moveTo>
                    <a:cubicBezTo>
                      <a:pt x="200" y="49"/>
                      <a:pt x="189" y="39"/>
                      <a:pt x="176" y="39"/>
                    </a:cubicBezTo>
                    <a:cubicBezTo>
                      <a:pt x="174" y="39"/>
                      <a:pt x="172" y="39"/>
                      <a:pt x="171" y="39"/>
                    </a:cubicBezTo>
                    <a:cubicBezTo>
                      <a:pt x="171" y="39"/>
                      <a:pt x="171" y="38"/>
                      <a:pt x="171" y="38"/>
                    </a:cubicBezTo>
                    <a:cubicBezTo>
                      <a:pt x="171" y="18"/>
                      <a:pt x="155" y="3"/>
                      <a:pt x="135" y="3"/>
                    </a:cubicBezTo>
                    <a:cubicBezTo>
                      <a:pt x="123" y="3"/>
                      <a:pt x="113" y="8"/>
                      <a:pt x="106" y="16"/>
                    </a:cubicBezTo>
                    <a:cubicBezTo>
                      <a:pt x="98" y="6"/>
                      <a:pt x="85" y="0"/>
                      <a:pt x="70" y="0"/>
                    </a:cubicBezTo>
                    <a:cubicBezTo>
                      <a:pt x="45" y="0"/>
                      <a:pt x="24" y="20"/>
                      <a:pt x="24" y="45"/>
                    </a:cubicBezTo>
                    <a:cubicBezTo>
                      <a:pt x="24" y="50"/>
                      <a:pt x="25" y="55"/>
                      <a:pt x="26" y="59"/>
                    </a:cubicBezTo>
                    <a:cubicBezTo>
                      <a:pt x="11" y="62"/>
                      <a:pt x="0" y="74"/>
                      <a:pt x="0" y="89"/>
                    </a:cubicBezTo>
                    <a:cubicBezTo>
                      <a:pt x="0" y="106"/>
                      <a:pt x="14" y="119"/>
                      <a:pt x="31" y="119"/>
                    </a:cubicBezTo>
                    <a:cubicBezTo>
                      <a:pt x="36" y="119"/>
                      <a:pt x="39" y="119"/>
                      <a:pt x="43" y="117"/>
                    </a:cubicBezTo>
                    <a:cubicBezTo>
                      <a:pt x="44" y="126"/>
                      <a:pt x="51" y="133"/>
                      <a:pt x="60" y="133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62" y="138"/>
                      <a:pt x="67" y="143"/>
                      <a:pt x="73" y="143"/>
                    </a:cubicBezTo>
                    <a:cubicBezTo>
                      <a:pt x="79" y="143"/>
                      <a:pt x="84" y="137"/>
                      <a:pt x="84" y="131"/>
                    </a:cubicBezTo>
                    <a:cubicBezTo>
                      <a:pt x="84" y="127"/>
                      <a:pt x="81" y="123"/>
                      <a:pt x="77" y="122"/>
                    </a:cubicBezTo>
                    <a:cubicBezTo>
                      <a:pt x="78" y="120"/>
                      <a:pt x="78" y="118"/>
                      <a:pt x="78" y="116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1" y="116"/>
                      <a:pt x="84" y="117"/>
                      <a:pt x="88" y="117"/>
                    </a:cubicBezTo>
                    <a:cubicBezTo>
                      <a:pt x="89" y="117"/>
                      <a:pt x="90" y="117"/>
                      <a:pt x="92" y="117"/>
                    </a:cubicBezTo>
                    <a:cubicBezTo>
                      <a:pt x="92" y="122"/>
                      <a:pt x="94" y="127"/>
                      <a:pt x="97" y="131"/>
                    </a:cubicBezTo>
                    <a:cubicBezTo>
                      <a:pt x="92" y="132"/>
                      <a:pt x="88" y="136"/>
                      <a:pt x="89" y="141"/>
                    </a:cubicBezTo>
                    <a:cubicBezTo>
                      <a:pt x="89" y="146"/>
                      <a:pt x="93" y="151"/>
                      <a:pt x="99" y="151"/>
                    </a:cubicBezTo>
                    <a:cubicBezTo>
                      <a:pt x="105" y="150"/>
                      <a:pt x="109" y="146"/>
                      <a:pt x="109" y="140"/>
                    </a:cubicBezTo>
                    <a:cubicBezTo>
                      <a:pt x="109" y="140"/>
                      <a:pt x="109" y="139"/>
                      <a:pt x="109" y="139"/>
                    </a:cubicBezTo>
                    <a:cubicBezTo>
                      <a:pt x="111" y="140"/>
                      <a:pt x="114" y="140"/>
                      <a:pt x="117" y="140"/>
                    </a:cubicBezTo>
                    <a:cubicBezTo>
                      <a:pt x="131" y="140"/>
                      <a:pt x="142" y="129"/>
                      <a:pt x="142" y="116"/>
                    </a:cubicBezTo>
                    <a:cubicBezTo>
                      <a:pt x="145" y="117"/>
                      <a:pt x="148" y="117"/>
                      <a:pt x="152" y="117"/>
                    </a:cubicBezTo>
                    <a:cubicBezTo>
                      <a:pt x="166" y="117"/>
                      <a:pt x="177" y="106"/>
                      <a:pt x="177" y="93"/>
                    </a:cubicBezTo>
                    <a:cubicBezTo>
                      <a:pt x="177" y="90"/>
                      <a:pt x="176" y="87"/>
                      <a:pt x="175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89" y="84"/>
                      <a:pt x="200" y="74"/>
                      <a:pt x="200" y="62"/>
                    </a:cubicBezTo>
                    <a:close/>
                    <a:moveTo>
                      <a:pt x="117" y="147"/>
                    </a:moveTo>
                    <a:cubicBezTo>
                      <a:pt x="119" y="147"/>
                      <a:pt x="120" y="146"/>
                      <a:pt x="120" y="145"/>
                    </a:cubicBezTo>
                    <a:cubicBezTo>
                      <a:pt x="120" y="144"/>
                      <a:pt x="118" y="142"/>
                      <a:pt x="117" y="143"/>
                    </a:cubicBezTo>
                    <a:cubicBezTo>
                      <a:pt x="116" y="143"/>
                      <a:pt x="114" y="144"/>
                      <a:pt x="114" y="145"/>
                    </a:cubicBezTo>
                    <a:cubicBezTo>
                      <a:pt x="115" y="146"/>
                      <a:pt x="116" y="148"/>
                      <a:pt x="117" y="147"/>
                    </a:cubicBezTo>
                    <a:close/>
                    <a:moveTo>
                      <a:pt x="116" y="168"/>
                    </a:moveTo>
                    <a:cubicBezTo>
                      <a:pt x="113" y="168"/>
                      <a:pt x="111" y="170"/>
                      <a:pt x="111" y="173"/>
                    </a:cubicBezTo>
                    <a:cubicBezTo>
                      <a:pt x="111" y="176"/>
                      <a:pt x="114" y="178"/>
                      <a:pt x="117" y="178"/>
                    </a:cubicBezTo>
                    <a:cubicBezTo>
                      <a:pt x="120" y="178"/>
                      <a:pt x="122" y="175"/>
                      <a:pt x="122" y="173"/>
                    </a:cubicBezTo>
                    <a:cubicBezTo>
                      <a:pt x="122" y="170"/>
                      <a:pt x="119" y="167"/>
                      <a:pt x="116" y="168"/>
                    </a:cubicBezTo>
                    <a:close/>
                    <a:moveTo>
                      <a:pt x="116" y="155"/>
                    </a:moveTo>
                    <a:cubicBezTo>
                      <a:pt x="116" y="152"/>
                      <a:pt x="114" y="150"/>
                      <a:pt x="111" y="150"/>
                    </a:cubicBezTo>
                    <a:cubicBezTo>
                      <a:pt x="108" y="150"/>
                      <a:pt x="106" y="152"/>
                      <a:pt x="106" y="155"/>
                    </a:cubicBezTo>
                    <a:cubicBezTo>
                      <a:pt x="106" y="158"/>
                      <a:pt x="108" y="161"/>
                      <a:pt x="111" y="160"/>
                    </a:cubicBezTo>
                    <a:cubicBezTo>
                      <a:pt x="114" y="160"/>
                      <a:pt x="117" y="158"/>
                      <a:pt x="116" y="155"/>
                    </a:cubicBezTo>
                    <a:close/>
                    <a:moveTo>
                      <a:pt x="97" y="156"/>
                    </a:moveTo>
                    <a:cubicBezTo>
                      <a:pt x="92" y="156"/>
                      <a:pt x="89" y="159"/>
                      <a:pt x="89" y="164"/>
                    </a:cubicBezTo>
                    <a:cubicBezTo>
                      <a:pt x="89" y="168"/>
                      <a:pt x="93" y="172"/>
                      <a:pt x="98" y="172"/>
                    </a:cubicBezTo>
                    <a:cubicBezTo>
                      <a:pt x="102" y="172"/>
                      <a:pt x="106" y="168"/>
                      <a:pt x="106" y="163"/>
                    </a:cubicBezTo>
                    <a:cubicBezTo>
                      <a:pt x="106" y="159"/>
                      <a:pt x="102" y="155"/>
                      <a:pt x="97" y="1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895590" y="2685493"/>
              <a:ext cx="940001" cy="940001"/>
              <a:chOff x="2406714" y="3912247"/>
              <a:chExt cx="940001" cy="940001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2406714" y="3912247"/>
                <a:ext cx="940001" cy="94000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grpSp>
            <p:nvGrpSpPr>
              <p:cNvPr id="87" name="Group 62"/>
              <p:cNvGrpSpPr>
                <a:grpSpLocks noChangeAspect="1"/>
              </p:cNvGrpSpPr>
              <p:nvPr/>
            </p:nvGrpSpPr>
            <p:grpSpPr bwMode="auto">
              <a:xfrm>
                <a:off x="2702986" y="4007759"/>
                <a:ext cx="375973" cy="562002"/>
                <a:chOff x="3647" y="1954"/>
                <a:chExt cx="384" cy="574"/>
              </a:xfrm>
            </p:grpSpPr>
            <p:sp>
              <p:nvSpPr>
                <p:cNvPr id="88" name="AutoShape 6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49" y="1954"/>
                  <a:ext cx="382" cy="4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4" tIns="45717" rIns="91434" bIns="45717" numCol="1" anchor="t" anchorCtr="0" compatLnSpc="1"/>
                <a:lstStyle/>
                <a:p>
                  <a:pPr>
                    <a:lnSpc>
                      <a:spcPts val="2200"/>
                    </a:lnSpc>
                  </a:pPr>
                  <a:endParaRPr lang="zh-CN" altLang="en-US" sz="1400">
                    <a:ea typeface="微软雅黑" panose="020B0503020204020204" charset="-122"/>
                  </a:endParaRPr>
                </a:p>
              </p:txBody>
            </p:sp>
            <p:sp>
              <p:nvSpPr>
                <p:cNvPr id="89" name="Freeform 63"/>
                <p:cNvSpPr/>
                <p:nvPr/>
              </p:nvSpPr>
              <p:spPr bwMode="auto">
                <a:xfrm>
                  <a:off x="3779" y="2118"/>
                  <a:ext cx="252" cy="285"/>
                </a:xfrm>
                <a:custGeom>
                  <a:avLst/>
                  <a:gdLst>
                    <a:gd name="T0" fmla="*/ 32 w 105"/>
                    <a:gd name="T1" fmla="*/ 118 h 118"/>
                    <a:gd name="T2" fmla="*/ 1 w 105"/>
                    <a:gd name="T3" fmla="*/ 105 h 118"/>
                    <a:gd name="T4" fmla="*/ 1 w 105"/>
                    <a:gd name="T5" fmla="*/ 105 h 118"/>
                    <a:gd name="T6" fmla="*/ 0 w 105"/>
                    <a:gd name="T7" fmla="*/ 104 h 118"/>
                    <a:gd name="T8" fmla="*/ 19 w 105"/>
                    <a:gd name="T9" fmla="*/ 85 h 118"/>
                    <a:gd name="T10" fmla="*/ 20 w 105"/>
                    <a:gd name="T11" fmla="*/ 86 h 118"/>
                    <a:gd name="T12" fmla="*/ 32 w 105"/>
                    <a:gd name="T13" fmla="*/ 91 h 118"/>
                    <a:gd name="T14" fmla="*/ 32 w 105"/>
                    <a:gd name="T15" fmla="*/ 91 h 118"/>
                    <a:gd name="T16" fmla="*/ 43 w 105"/>
                    <a:gd name="T17" fmla="*/ 86 h 118"/>
                    <a:gd name="T18" fmla="*/ 43 w 105"/>
                    <a:gd name="T19" fmla="*/ 86 h 118"/>
                    <a:gd name="T20" fmla="*/ 74 w 105"/>
                    <a:gd name="T21" fmla="*/ 56 h 118"/>
                    <a:gd name="T22" fmla="*/ 79 w 105"/>
                    <a:gd name="T23" fmla="*/ 44 h 118"/>
                    <a:gd name="T24" fmla="*/ 79 w 105"/>
                    <a:gd name="T25" fmla="*/ 44 h 118"/>
                    <a:gd name="T26" fmla="*/ 74 w 105"/>
                    <a:gd name="T27" fmla="*/ 33 h 118"/>
                    <a:gd name="T28" fmla="*/ 74 w 105"/>
                    <a:gd name="T29" fmla="*/ 33 h 118"/>
                    <a:gd name="T30" fmla="*/ 73 w 105"/>
                    <a:gd name="T31" fmla="*/ 31 h 118"/>
                    <a:gd name="T32" fmla="*/ 61 w 105"/>
                    <a:gd name="T33" fmla="*/ 27 h 118"/>
                    <a:gd name="T34" fmla="*/ 61 w 105"/>
                    <a:gd name="T35" fmla="*/ 27 h 118"/>
                    <a:gd name="T36" fmla="*/ 49 w 105"/>
                    <a:gd name="T37" fmla="*/ 31 h 118"/>
                    <a:gd name="T38" fmla="*/ 49 w 105"/>
                    <a:gd name="T39" fmla="*/ 31 h 118"/>
                    <a:gd name="T40" fmla="*/ 37 w 105"/>
                    <a:gd name="T41" fmla="*/ 44 h 118"/>
                    <a:gd name="T42" fmla="*/ 18 w 105"/>
                    <a:gd name="T43" fmla="*/ 44 h 118"/>
                    <a:gd name="T44" fmla="*/ 18 w 105"/>
                    <a:gd name="T45" fmla="*/ 44 h 118"/>
                    <a:gd name="T46" fmla="*/ 18 w 105"/>
                    <a:gd name="T47" fmla="*/ 25 h 118"/>
                    <a:gd name="T48" fmla="*/ 18 w 105"/>
                    <a:gd name="T49" fmla="*/ 25 h 118"/>
                    <a:gd name="T50" fmla="*/ 31 w 105"/>
                    <a:gd name="T51" fmla="*/ 13 h 118"/>
                    <a:gd name="T52" fmla="*/ 61 w 105"/>
                    <a:gd name="T53" fmla="*/ 0 h 118"/>
                    <a:gd name="T54" fmla="*/ 61 w 105"/>
                    <a:gd name="T55" fmla="*/ 0 h 118"/>
                    <a:gd name="T56" fmla="*/ 91 w 105"/>
                    <a:gd name="T57" fmla="*/ 13 h 118"/>
                    <a:gd name="T58" fmla="*/ 91 w 105"/>
                    <a:gd name="T59" fmla="*/ 13 h 118"/>
                    <a:gd name="T60" fmla="*/ 93 w 105"/>
                    <a:gd name="T61" fmla="*/ 14 h 118"/>
                    <a:gd name="T62" fmla="*/ 105 w 105"/>
                    <a:gd name="T63" fmla="*/ 44 h 118"/>
                    <a:gd name="T64" fmla="*/ 105 w 105"/>
                    <a:gd name="T65" fmla="*/ 44 h 118"/>
                    <a:gd name="T66" fmla="*/ 93 w 105"/>
                    <a:gd name="T67" fmla="*/ 74 h 118"/>
                    <a:gd name="T68" fmla="*/ 93 w 105"/>
                    <a:gd name="T69" fmla="*/ 74 h 118"/>
                    <a:gd name="T70" fmla="*/ 62 w 105"/>
                    <a:gd name="T71" fmla="*/ 105 h 118"/>
                    <a:gd name="T72" fmla="*/ 32 w 105"/>
                    <a:gd name="T73" fmla="*/ 118 h 118"/>
                    <a:gd name="T74" fmla="*/ 32 w 105"/>
                    <a:gd name="T75" fmla="*/ 118 h 118"/>
                    <a:gd name="T76" fmla="*/ 32 w 105"/>
                    <a:gd name="T77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5" h="118">
                      <a:moveTo>
                        <a:pt x="32" y="118"/>
                      </a:moveTo>
                      <a:cubicBezTo>
                        <a:pt x="21" y="118"/>
                        <a:pt x="10" y="113"/>
                        <a:pt x="1" y="105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19" y="85"/>
                        <a:pt x="19" y="85"/>
                        <a:pt x="19" y="85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3" y="90"/>
                        <a:pt x="27" y="91"/>
                        <a:pt x="32" y="91"/>
                      </a:cubicBezTo>
                      <a:cubicBezTo>
                        <a:pt x="32" y="91"/>
                        <a:pt x="32" y="91"/>
                        <a:pt x="32" y="91"/>
                      </a:cubicBezTo>
                      <a:cubicBezTo>
                        <a:pt x="36" y="91"/>
                        <a:pt x="40" y="90"/>
                        <a:pt x="43" y="86"/>
                      </a:cubicBezTo>
                      <a:cubicBezTo>
                        <a:pt x="43" y="86"/>
                        <a:pt x="43" y="86"/>
                        <a:pt x="43" y="86"/>
                      </a:cubicBezTo>
                      <a:cubicBezTo>
                        <a:pt x="74" y="56"/>
                        <a:pt x="74" y="56"/>
                        <a:pt x="74" y="56"/>
                      </a:cubicBezTo>
                      <a:cubicBezTo>
                        <a:pt x="77" y="53"/>
                        <a:pt x="79" y="48"/>
                        <a:pt x="79" y="44"/>
                      </a:cubicBezTo>
                      <a:cubicBezTo>
                        <a:pt x="79" y="44"/>
                        <a:pt x="79" y="44"/>
                        <a:pt x="79" y="44"/>
                      </a:cubicBezTo>
                      <a:cubicBezTo>
                        <a:pt x="79" y="40"/>
                        <a:pt x="77" y="36"/>
                        <a:pt x="74" y="33"/>
                      </a:cubicBezTo>
                      <a:cubicBezTo>
                        <a:pt x="74" y="33"/>
                        <a:pt x="74" y="33"/>
                        <a:pt x="74" y="33"/>
                      </a:cubicBezTo>
                      <a:cubicBezTo>
                        <a:pt x="73" y="31"/>
                        <a:pt x="73" y="31"/>
                        <a:pt x="73" y="31"/>
                      </a:cubicBezTo>
                      <a:cubicBezTo>
                        <a:pt x="69" y="28"/>
                        <a:pt x="65" y="27"/>
                        <a:pt x="61" y="27"/>
                      </a:cubicBezTo>
                      <a:cubicBezTo>
                        <a:pt x="61" y="27"/>
                        <a:pt x="61" y="27"/>
                        <a:pt x="61" y="27"/>
                      </a:cubicBezTo>
                      <a:cubicBezTo>
                        <a:pt x="57" y="27"/>
                        <a:pt x="53" y="28"/>
                        <a:pt x="49" y="31"/>
                      </a:cubicBezTo>
                      <a:cubicBezTo>
                        <a:pt x="49" y="31"/>
                        <a:pt x="49" y="31"/>
                        <a:pt x="49" y="31"/>
                      </a:cubicBezTo>
                      <a:cubicBezTo>
                        <a:pt x="37" y="44"/>
                        <a:pt x="37" y="44"/>
                        <a:pt x="37" y="44"/>
                      </a:cubicBezTo>
                      <a:cubicBezTo>
                        <a:pt x="32" y="49"/>
                        <a:pt x="23" y="49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3" y="39"/>
                        <a:pt x="13" y="30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9" y="4"/>
                        <a:pt x="50" y="0"/>
                        <a:pt x="61" y="0"/>
                      </a:cubicBez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72" y="0"/>
                        <a:pt x="83" y="4"/>
                        <a:pt x="91" y="13"/>
                      </a:cubicBezTo>
                      <a:cubicBezTo>
                        <a:pt x="91" y="13"/>
                        <a:pt x="91" y="13"/>
                        <a:pt x="91" y="13"/>
                      </a:cubicBezTo>
                      <a:cubicBezTo>
                        <a:pt x="93" y="14"/>
                        <a:pt x="93" y="14"/>
                        <a:pt x="93" y="14"/>
                      </a:cubicBezTo>
                      <a:cubicBezTo>
                        <a:pt x="101" y="22"/>
                        <a:pt x="105" y="33"/>
                        <a:pt x="105" y="44"/>
                      </a:cubicBezTo>
                      <a:cubicBezTo>
                        <a:pt x="105" y="44"/>
                        <a:pt x="105" y="44"/>
                        <a:pt x="105" y="44"/>
                      </a:cubicBezTo>
                      <a:cubicBezTo>
                        <a:pt x="105" y="55"/>
                        <a:pt x="101" y="66"/>
                        <a:pt x="93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62" y="105"/>
                        <a:pt x="62" y="105"/>
                        <a:pt x="62" y="105"/>
                      </a:cubicBezTo>
                      <a:cubicBezTo>
                        <a:pt x="54" y="114"/>
                        <a:pt x="4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4" tIns="45717" rIns="91434" bIns="45717" numCol="1" anchor="t" anchorCtr="0" compatLnSpc="1"/>
                <a:lstStyle/>
                <a:p>
                  <a:pPr>
                    <a:lnSpc>
                      <a:spcPts val="2200"/>
                    </a:lnSpc>
                  </a:pPr>
                  <a:endParaRPr lang="zh-CN" altLang="en-US" sz="1400">
                    <a:ea typeface="微软雅黑" panose="020B0503020204020204" charset="-122"/>
                  </a:endParaRPr>
                </a:p>
              </p:txBody>
            </p:sp>
            <p:sp>
              <p:nvSpPr>
                <p:cNvPr id="90" name="Freeform 64"/>
                <p:cNvSpPr/>
                <p:nvPr/>
              </p:nvSpPr>
              <p:spPr bwMode="auto">
                <a:xfrm>
                  <a:off x="3647" y="2244"/>
                  <a:ext cx="252" cy="284"/>
                </a:xfrm>
                <a:custGeom>
                  <a:avLst/>
                  <a:gdLst>
                    <a:gd name="T0" fmla="*/ 44 w 105"/>
                    <a:gd name="T1" fmla="*/ 118 h 118"/>
                    <a:gd name="T2" fmla="*/ 14 w 105"/>
                    <a:gd name="T3" fmla="*/ 105 h 118"/>
                    <a:gd name="T4" fmla="*/ 14 w 105"/>
                    <a:gd name="T5" fmla="*/ 105 h 118"/>
                    <a:gd name="T6" fmla="*/ 12 w 105"/>
                    <a:gd name="T7" fmla="*/ 104 h 118"/>
                    <a:gd name="T8" fmla="*/ 0 w 105"/>
                    <a:gd name="T9" fmla="*/ 74 h 118"/>
                    <a:gd name="T10" fmla="*/ 0 w 105"/>
                    <a:gd name="T11" fmla="*/ 74 h 118"/>
                    <a:gd name="T12" fmla="*/ 12 w 105"/>
                    <a:gd name="T13" fmla="*/ 44 h 118"/>
                    <a:gd name="T14" fmla="*/ 12 w 105"/>
                    <a:gd name="T15" fmla="*/ 44 h 118"/>
                    <a:gd name="T16" fmla="*/ 43 w 105"/>
                    <a:gd name="T17" fmla="*/ 13 h 118"/>
                    <a:gd name="T18" fmla="*/ 73 w 105"/>
                    <a:gd name="T19" fmla="*/ 0 h 118"/>
                    <a:gd name="T20" fmla="*/ 73 w 105"/>
                    <a:gd name="T21" fmla="*/ 0 h 118"/>
                    <a:gd name="T22" fmla="*/ 98 w 105"/>
                    <a:gd name="T23" fmla="*/ 8 h 118"/>
                    <a:gd name="T24" fmla="*/ 98 w 105"/>
                    <a:gd name="T25" fmla="*/ 8 h 118"/>
                    <a:gd name="T26" fmla="*/ 101 w 105"/>
                    <a:gd name="T27" fmla="*/ 10 h 118"/>
                    <a:gd name="T28" fmla="*/ 101 w 105"/>
                    <a:gd name="T29" fmla="*/ 10 h 118"/>
                    <a:gd name="T30" fmla="*/ 104 w 105"/>
                    <a:gd name="T31" fmla="*/ 13 h 118"/>
                    <a:gd name="T32" fmla="*/ 105 w 105"/>
                    <a:gd name="T33" fmla="*/ 14 h 118"/>
                    <a:gd name="T34" fmla="*/ 105 w 105"/>
                    <a:gd name="T35" fmla="*/ 14 h 118"/>
                    <a:gd name="T36" fmla="*/ 105 w 105"/>
                    <a:gd name="T37" fmla="*/ 14 h 118"/>
                    <a:gd name="T38" fmla="*/ 86 w 105"/>
                    <a:gd name="T39" fmla="*/ 33 h 118"/>
                    <a:gd name="T40" fmla="*/ 86 w 105"/>
                    <a:gd name="T41" fmla="*/ 33 h 118"/>
                    <a:gd name="T42" fmla="*/ 85 w 105"/>
                    <a:gd name="T43" fmla="*/ 32 h 118"/>
                    <a:gd name="T44" fmla="*/ 73 w 105"/>
                    <a:gd name="T45" fmla="*/ 27 h 118"/>
                    <a:gd name="T46" fmla="*/ 73 w 105"/>
                    <a:gd name="T47" fmla="*/ 27 h 118"/>
                    <a:gd name="T48" fmla="*/ 62 w 105"/>
                    <a:gd name="T49" fmla="*/ 32 h 118"/>
                    <a:gd name="T50" fmla="*/ 62 w 105"/>
                    <a:gd name="T51" fmla="*/ 32 h 118"/>
                    <a:gd name="T52" fmla="*/ 31 w 105"/>
                    <a:gd name="T53" fmla="*/ 62 h 118"/>
                    <a:gd name="T54" fmla="*/ 26 w 105"/>
                    <a:gd name="T55" fmla="*/ 74 h 118"/>
                    <a:gd name="T56" fmla="*/ 26 w 105"/>
                    <a:gd name="T57" fmla="*/ 74 h 118"/>
                    <a:gd name="T58" fmla="*/ 31 w 105"/>
                    <a:gd name="T59" fmla="*/ 85 h 118"/>
                    <a:gd name="T60" fmla="*/ 31 w 105"/>
                    <a:gd name="T61" fmla="*/ 85 h 118"/>
                    <a:gd name="T62" fmla="*/ 32 w 105"/>
                    <a:gd name="T63" fmla="*/ 87 h 118"/>
                    <a:gd name="T64" fmla="*/ 44 w 105"/>
                    <a:gd name="T65" fmla="*/ 91 h 118"/>
                    <a:gd name="T66" fmla="*/ 44 w 105"/>
                    <a:gd name="T67" fmla="*/ 91 h 118"/>
                    <a:gd name="T68" fmla="*/ 56 w 105"/>
                    <a:gd name="T69" fmla="*/ 87 h 118"/>
                    <a:gd name="T70" fmla="*/ 56 w 105"/>
                    <a:gd name="T71" fmla="*/ 87 h 118"/>
                    <a:gd name="T72" fmla="*/ 69 w 105"/>
                    <a:gd name="T73" fmla="*/ 73 h 118"/>
                    <a:gd name="T74" fmla="*/ 87 w 105"/>
                    <a:gd name="T75" fmla="*/ 73 h 118"/>
                    <a:gd name="T76" fmla="*/ 87 w 105"/>
                    <a:gd name="T77" fmla="*/ 73 h 118"/>
                    <a:gd name="T78" fmla="*/ 87 w 105"/>
                    <a:gd name="T79" fmla="*/ 92 h 118"/>
                    <a:gd name="T80" fmla="*/ 87 w 105"/>
                    <a:gd name="T81" fmla="*/ 92 h 118"/>
                    <a:gd name="T82" fmla="*/ 74 w 105"/>
                    <a:gd name="T83" fmla="*/ 105 h 118"/>
                    <a:gd name="T84" fmla="*/ 44 w 105"/>
                    <a:gd name="T85" fmla="*/ 118 h 118"/>
                    <a:gd name="T86" fmla="*/ 44 w 105"/>
                    <a:gd name="T87" fmla="*/ 118 h 118"/>
                    <a:gd name="T88" fmla="*/ 44 w 105"/>
                    <a:gd name="T89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05" h="118">
                      <a:moveTo>
                        <a:pt x="44" y="118"/>
                      </a:moveTo>
                      <a:cubicBezTo>
                        <a:pt x="33" y="118"/>
                        <a:pt x="22" y="114"/>
                        <a:pt x="14" y="105"/>
                      </a:cubicBezTo>
                      <a:cubicBezTo>
                        <a:pt x="14" y="105"/>
                        <a:pt x="14" y="105"/>
                        <a:pt x="14" y="105"/>
                      </a:cubicBezTo>
                      <a:cubicBezTo>
                        <a:pt x="12" y="104"/>
                        <a:pt x="12" y="104"/>
                        <a:pt x="12" y="104"/>
                      </a:cubicBezTo>
                      <a:cubicBezTo>
                        <a:pt x="4" y="96"/>
                        <a:pt x="0" y="85"/>
                        <a:pt x="0" y="74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63"/>
                        <a:pt x="4" y="52"/>
                        <a:pt x="12" y="44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51" y="5"/>
                        <a:pt x="62" y="0"/>
                        <a:pt x="73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82" y="0"/>
                        <a:pt x="91" y="3"/>
                        <a:pt x="98" y="8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9" y="9"/>
                        <a:pt x="100" y="9"/>
                        <a:pt x="101" y="10"/>
                      </a:cubicBezTo>
                      <a:cubicBezTo>
                        <a:pt x="101" y="10"/>
                        <a:pt x="101" y="10"/>
                        <a:pt x="101" y="10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ubicBezTo>
                        <a:pt x="86" y="33"/>
                        <a:pt x="86" y="33"/>
                        <a:pt x="86" y="33"/>
                      </a:cubicBezTo>
                      <a:cubicBezTo>
                        <a:pt x="86" y="33"/>
                        <a:pt x="86" y="33"/>
                        <a:pt x="86" y="33"/>
                      </a:cubicBezTo>
                      <a:cubicBezTo>
                        <a:pt x="85" y="32"/>
                        <a:pt x="85" y="32"/>
                        <a:pt x="85" y="32"/>
                      </a:cubicBezTo>
                      <a:cubicBezTo>
                        <a:pt x="82" y="28"/>
                        <a:pt x="78" y="27"/>
                        <a:pt x="73" y="27"/>
                      </a:cubicBezTo>
                      <a:cubicBezTo>
                        <a:pt x="73" y="27"/>
                        <a:pt x="73" y="27"/>
                        <a:pt x="73" y="27"/>
                      </a:cubicBezTo>
                      <a:cubicBezTo>
                        <a:pt x="69" y="27"/>
                        <a:pt x="65" y="28"/>
                        <a:pt x="62" y="32"/>
                      </a:cubicBezTo>
                      <a:cubicBezTo>
                        <a:pt x="62" y="32"/>
                        <a:pt x="62" y="32"/>
                        <a:pt x="62" y="32"/>
                      </a:cubicBezTo>
                      <a:cubicBezTo>
                        <a:pt x="31" y="62"/>
                        <a:pt x="31" y="62"/>
                        <a:pt x="31" y="62"/>
                      </a:cubicBezTo>
                      <a:cubicBezTo>
                        <a:pt x="28" y="65"/>
                        <a:pt x="26" y="70"/>
                        <a:pt x="26" y="74"/>
                      </a:cubicBezTo>
                      <a:cubicBezTo>
                        <a:pt x="26" y="74"/>
                        <a:pt x="26" y="74"/>
                        <a:pt x="26" y="74"/>
                      </a:cubicBezTo>
                      <a:cubicBezTo>
                        <a:pt x="26" y="78"/>
                        <a:pt x="28" y="82"/>
                        <a:pt x="31" y="85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32" y="87"/>
                        <a:pt x="32" y="87"/>
                        <a:pt x="32" y="87"/>
                      </a:cubicBezTo>
                      <a:cubicBezTo>
                        <a:pt x="36" y="90"/>
                        <a:pt x="40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8" y="91"/>
                        <a:pt x="52" y="90"/>
                        <a:pt x="56" y="87"/>
                      </a:cubicBezTo>
                      <a:cubicBezTo>
                        <a:pt x="56" y="87"/>
                        <a:pt x="56" y="87"/>
                        <a:pt x="56" y="87"/>
                      </a:cubicBezTo>
                      <a:cubicBezTo>
                        <a:pt x="69" y="73"/>
                        <a:pt x="69" y="73"/>
                        <a:pt x="69" y="73"/>
                      </a:cubicBezTo>
                      <a:cubicBezTo>
                        <a:pt x="74" y="68"/>
                        <a:pt x="82" y="68"/>
                        <a:pt x="87" y="73"/>
                      </a:cubicBezTo>
                      <a:cubicBezTo>
                        <a:pt x="87" y="73"/>
                        <a:pt x="87" y="73"/>
                        <a:pt x="87" y="73"/>
                      </a:cubicBezTo>
                      <a:cubicBezTo>
                        <a:pt x="93" y="79"/>
                        <a:pt x="93" y="87"/>
                        <a:pt x="87" y="92"/>
                      </a:cubicBezTo>
                      <a:cubicBezTo>
                        <a:pt x="87" y="92"/>
                        <a:pt x="87" y="92"/>
                        <a:pt x="87" y="92"/>
                      </a:cubicBezTo>
                      <a:cubicBezTo>
                        <a:pt x="74" y="105"/>
                        <a:pt x="74" y="105"/>
                        <a:pt x="74" y="105"/>
                      </a:cubicBezTo>
                      <a:cubicBezTo>
                        <a:pt x="66" y="114"/>
                        <a:pt x="55" y="118"/>
                        <a:pt x="44" y="118"/>
                      </a:cubicBezTo>
                      <a:cubicBezTo>
                        <a:pt x="44" y="118"/>
                        <a:pt x="44" y="118"/>
                        <a:pt x="44" y="118"/>
                      </a:cubicBezTo>
                      <a:cubicBezTo>
                        <a:pt x="44" y="118"/>
                        <a:pt x="44" y="118"/>
                        <a:pt x="44" y="1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4" tIns="45717" rIns="91434" bIns="45717" numCol="1" anchor="t" anchorCtr="0" compatLnSpc="1"/>
                <a:lstStyle/>
                <a:p>
                  <a:pPr>
                    <a:lnSpc>
                      <a:spcPts val="2200"/>
                    </a:lnSpc>
                  </a:pPr>
                  <a:endParaRPr lang="zh-CN" altLang="en-US" sz="1400">
                    <a:ea typeface="微软雅黑" panose="020B0503020204020204" charset="-122"/>
                  </a:endParaRPr>
                </a:p>
              </p:txBody>
            </p:sp>
          </p:grpSp>
        </p:grpSp>
        <p:sp>
          <p:nvSpPr>
            <p:cNvPr id="94" name="椭圆 93"/>
            <p:cNvSpPr/>
            <p:nvPr/>
          </p:nvSpPr>
          <p:spPr>
            <a:xfrm>
              <a:off x="1760548" y="3734259"/>
              <a:ext cx="1147584" cy="11475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200"/>
                </a:lnSpc>
              </a:pPr>
              <a:endParaRPr lang="zh-CN" altLang="en-US" sz="1400">
                <a:ea typeface="微软雅黑" panose="020B0503020204020204" charset="-122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2092387" y="3886119"/>
              <a:ext cx="492532" cy="473497"/>
              <a:chOff x="5768975" y="3114675"/>
              <a:chExt cx="657225" cy="631825"/>
            </a:xfrm>
          </p:grpSpPr>
          <p:sp>
            <p:nvSpPr>
              <p:cNvPr id="99" name="Freeform 68"/>
              <p:cNvSpPr/>
              <p:nvPr/>
            </p:nvSpPr>
            <p:spPr bwMode="auto">
              <a:xfrm>
                <a:off x="5768975" y="3114675"/>
                <a:ext cx="657225" cy="174625"/>
              </a:xfrm>
              <a:custGeom>
                <a:avLst/>
                <a:gdLst>
                  <a:gd name="T0" fmla="*/ 207 w 414"/>
                  <a:gd name="T1" fmla="*/ 0 h 110"/>
                  <a:gd name="T2" fmla="*/ 311 w 414"/>
                  <a:gd name="T3" fmla="*/ 55 h 110"/>
                  <a:gd name="T4" fmla="*/ 414 w 414"/>
                  <a:gd name="T5" fmla="*/ 110 h 110"/>
                  <a:gd name="T6" fmla="*/ 207 w 414"/>
                  <a:gd name="T7" fmla="*/ 110 h 110"/>
                  <a:gd name="T8" fmla="*/ 0 w 414"/>
                  <a:gd name="T9" fmla="*/ 110 h 110"/>
                  <a:gd name="T10" fmla="*/ 103 w 414"/>
                  <a:gd name="T11" fmla="*/ 55 h 110"/>
                  <a:gd name="T12" fmla="*/ 207 w 414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4" h="110">
                    <a:moveTo>
                      <a:pt x="207" y="0"/>
                    </a:moveTo>
                    <a:lnTo>
                      <a:pt x="311" y="55"/>
                    </a:lnTo>
                    <a:lnTo>
                      <a:pt x="414" y="110"/>
                    </a:lnTo>
                    <a:lnTo>
                      <a:pt x="207" y="110"/>
                    </a:lnTo>
                    <a:lnTo>
                      <a:pt x="0" y="110"/>
                    </a:lnTo>
                    <a:lnTo>
                      <a:pt x="103" y="55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00" name="Freeform 69"/>
              <p:cNvSpPr/>
              <p:nvPr/>
            </p:nvSpPr>
            <p:spPr bwMode="auto">
              <a:xfrm>
                <a:off x="5848350" y="3313113"/>
                <a:ext cx="65088" cy="334963"/>
              </a:xfrm>
              <a:custGeom>
                <a:avLst/>
                <a:gdLst>
                  <a:gd name="T0" fmla="*/ 17 w 17"/>
                  <a:gd name="T1" fmla="*/ 84 h 88"/>
                  <a:gd name="T2" fmla="*/ 14 w 17"/>
                  <a:gd name="T3" fmla="*/ 88 h 88"/>
                  <a:gd name="T4" fmla="*/ 3 w 17"/>
                  <a:gd name="T5" fmla="*/ 88 h 88"/>
                  <a:gd name="T6" fmla="*/ 0 w 17"/>
                  <a:gd name="T7" fmla="*/ 84 h 88"/>
                  <a:gd name="T8" fmla="*/ 0 w 17"/>
                  <a:gd name="T9" fmla="*/ 4 h 88"/>
                  <a:gd name="T10" fmla="*/ 3 w 17"/>
                  <a:gd name="T11" fmla="*/ 0 h 88"/>
                  <a:gd name="T12" fmla="*/ 14 w 17"/>
                  <a:gd name="T13" fmla="*/ 0 h 88"/>
                  <a:gd name="T14" fmla="*/ 17 w 17"/>
                  <a:gd name="T15" fmla="*/ 4 h 88"/>
                  <a:gd name="T16" fmla="*/ 17 w 17"/>
                  <a:gd name="T17" fmla="*/ 8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8">
                    <a:moveTo>
                      <a:pt x="17" y="84"/>
                    </a:moveTo>
                    <a:cubicBezTo>
                      <a:pt x="17" y="86"/>
                      <a:pt x="16" y="88"/>
                      <a:pt x="14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2" y="88"/>
                      <a:pt x="0" y="86"/>
                      <a:pt x="0" y="8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2"/>
                      <a:pt x="17" y="4"/>
                    </a:cubicBezTo>
                    <a:lnTo>
                      <a:pt x="17" y="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01" name="Freeform 70"/>
              <p:cNvSpPr/>
              <p:nvPr/>
            </p:nvSpPr>
            <p:spPr bwMode="auto">
              <a:xfrm>
                <a:off x="5818188" y="3302000"/>
                <a:ext cx="127000" cy="33338"/>
              </a:xfrm>
              <a:custGeom>
                <a:avLst/>
                <a:gdLst>
                  <a:gd name="T0" fmla="*/ 33 w 33"/>
                  <a:gd name="T1" fmla="*/ 7 h 9"/>
                  <a:gd name="T2" fmla="*/ 31 w 33"/>
                  <a:gd name="T3" fmla="*/ 9 h 9"/>
                  <a:gd name="T4" fmla="*/ 2 w 33"/>
                  <a:gd name="T5" fmla="*/ 9 h 9"/>
                  <a:gd name="T6" fmla="*/ 0 w 33"/>
                  <a:gd name="T7" fmla="*/ 7 h 9"/>
                  <a:gd name="T8" fmla="*/ 0 w 33"/>
                  <a:gd name="T9" fmla="*/ 3 h 9"/>
                  <a:gd name="T10" fmla="*/ 2 w 33"/>
                  <a:gd name="T11" fmla="*/ 0 h 9"/>
                  <a:gd name="T12" fmla="*/ 31 w 33"/>
                  <a:gd name="T13" fmla="*/ 0 h 9"/>
                  <a:gd name="T14" fmla="*/ 33 w 33"/>
                  <a:gd name="T15" fmla="*/ 3 h 9"/>
                  <a:gd name="T16" fmla="*/ 33 w 33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9">
                    <a:moveTo>
                      <a:pt x="33" y="7"/>
                    </a:moveTo>
                    <a:cubicBezTo>
                      <a:pt x="33" y="8"/>
                      <a:pt x="32" y="9"/>
                      <a:pt x="3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1"/>
                      <a:pt x="33" y="3"/>
                    </a:cubicBezTo>
                    <a:lnTo>
                      <a:pt x="33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02" name="Oval 71"/>
              <p:cNvSpPr>
                <a:spLocks noChangeArrowheads="1"/>
              </p:cNvSpPr>
              <p:nvPr/>
            </p:nvSpPr>
            <p:spPr bwMode="auto">
              <a:xfrm>
                <a:off x="5799138" y="3302000"/>
                <a:ext cx="57150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03" name="Oval 72"/>
              <p:cNvSpPr>
                <a:spLocks noChangeArrowheads="1"/>
              </p:cNvSpPr>
              <p:nvPr/>
            </p:nvSpPr>
            <p:spPr bwMode="auto">
              <a:xfrm>
                <a:off x="5907088" y="3302000"/>
                <a:ext cx="57150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04" name="Freeform 73"/>
              <p:cNvSpPr/>
              <p:nvPr/>
            </p:nvSpPr>
            <p:spPr bwMode="auto">
              <a:xfrm>
                <a:off x="6062663" y="3313113"/>
                <a:ext cx="69850" cy="334963"/>
              </a:xfrm>
              <a:custGeom>
                <a:avLst/>
                <a:gdLst>
                  <a:gd name="T0" fmla="*/ 18 w 18"/>
                  <a:gd name="T1" fmla="*/ 84 h 88"/>
                  <a:gd name="T2" fmla="*/ 14 w 18"/>
                  <a:gd name="T3" fmla="*/ 88 h 88"/>
                  <a:gd name="T4" fmla="*/ 4 w 18"/>
                  <a:gd name="T5" fmla="*/ 88 h 88"/>
                  <a:gd name="T6" fmla="*/ 0 w 18"/>
                  <a:gd name="T7" fmla="*/ 84 h 88"/>
                  <a:gd name="T8" fmla="*/ 0 w 18"/>
                  <a:gd name="T9" fmla="*/ 4 h 88"/>
                  <a:gd name="T10" fmla="*/ 4 w 18"/>
                  <a:gd name="T11" fmla="*/ 0 h 88"/>
                  <a:gd name="T12" fmla="*/ 14 w 18"/>
                  <a:gd name="T13" fmla="*/ 0 h 88"/>
                  <a:gd name="T14" fmla="*/ 18 w 18"/>
                  <a:gd name="T15" fmla="*/ 4 h 88"/>
                  <a:gd name="T16" fmla="*/ 18 w 18"/>
                  <a:gd name="T17" fmla="*/ 8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88">
                    <a:moveTo>
                      <a:pt x="18" y="84"/>
                    </a:moveTo>
                    <a:cubicBezTo>
                      <a:pt x="18" y="86"/>
                      <a:pt x="16" y="88"/>
                      <a:pt x="14" y="88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2" y="88"/>
                      <a:pt x="0" y="86"/>
                      <a:pt x="0" y="8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8" y="2"/>
                      <a:pt x="18" y="4"/>
                    </a:cubicBezTo>
                    <a:lnTo>
                      <a:pt x="18" y="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05" name="Freeform 74"/>
              <p:cNvSpPr/>
              <p:nvPr/>
            </p:nvSpPr>
            <p:spPr bwMode="auto">
              <a:xfrm>
                <a:off x="6037263" y="3302000"/>
                <a:ext cx="122238" cy="33338"/>
              </a:xfrm>
              <a:custGeom>
                <a:avLst/>
                <a:gdLst>
                  <a:gd name="T0" fmla="*/ 32 w 32"/>
                  <a:gd name="T1" fmla="*/ 7 h 9"/>
                  <a:gd name="T2" fmla="*/ 30 w 32"/>
                  <a:gd name="T3" fmla="*/ 9 h 9"/>
                  <a:gd name="T4" fmla="*/ 2 w 32"/>
                  <a:gd name="T5" fmla="*/ 9 h 9"/>
                  <a:gd name="T6" fmla="*/ 0 w 32"/>
                  <a:gd name="T7" fmla="*/ 7 h 9"/>
                  <a:gd name="T8" fmla="*/ 0 w 32"/>
                  <a:gd name="T9" fmla="*/ 3 h 9"/>
                  <a:gd name="T10" fmla="*/ 2 w 32"/>
                  <a:gd name="T11" fmla="*/ 0 h 9"/>
                  <a:gd name="T12" fmla="*/ 30 w 32"/>
                  <a:gd name="T13" fmla="*/ 0 h 9"/>
                  <a:gd name="T14" fmla="*/ 32 w 32"/>
                  <a:gd name="T15" fmla="*/ 3 h 9"/>
                  <a:gd name="T16" fmla="*/ 32 w 32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9">
                    <a:moveTo>
                      <a:pt x="32" y="7"/>
                    </a:moveTo>
                    <a:cubicBezTo>
                      <a:pt x="32" y="8"/>
                      <a:pt x="31" y="9"/>
                      <a:pt x="30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3"/>
                    </a:cubicBezTo>
                    <a:lnTo>
                      <a:pt x="32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06" name="Oval 75"/>
              <p:cNvSpPr>
                <a:spLocks noChangeArrowheads="1"/>
              </p:cNvSpPr>
              <p:nvPr/>
            </p:nvSpPr>
            <p:spPr bwMode="auto">
              <a:xfrm>
                <a:off x="6016625" y="3302000"/>
                <a:ext cx="53975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07" name="Oval 76"/>
              <p:cNvSpPr>
                <a:spLocks noChangeArrowheads="1"/>
              </p:cNvSpPr>
              <p:nvPr/>
            </p:nvSpPr>
            <p:spPr bwMode="auto">
              <a:xfrm>
                <a:off x="6124575" y="3302000"/>
                <a:ext cx="53975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08" name="Freeform 77"/>
              <p:cNvSpPr/>
              <p:nvPr/>
            </p:nvSpPr>
            <p:spPr bwMode="auto">
              <a:xfrm>
                <a:off x="6281738" y="3313113"/>
                <a:ext cx="65088" cy="334963"/>
              </a:xfrm>
              <a:custGeom>
                <a:avLst/>
                <a:gdLst>
                  <a:gd name="T0" fmla="*/ 17 w 17"/>
                  <a:gd name="T1" fmla="*/ 84 h 88"/>
                  <a:gd name="T2" fmla="*/ 14 w 17"/>
                  <a:gd name="T3" fmla="*/ 88 h 88"/>
                  <a:gd name="T4" fmla="*/ 3 w 17"/>
                  <a:gd name="T5" fmla="*/ 88 h 88"/>
                  <a:gd name="T6" fmla="*/ 0 w 17"/>
                  <a:gd name="T7" fmla="*/ 84 h 88"/>
                  <a:gd name="T8" fmla="*/ 0 w 17"/>
                  <a:gd name="T9" fmla="*/ 4 h 88"/>
                  <a:gd name="T10" fmla="*/ 3 w 17"/>
                  <a:gd name="T11" fmla="*/ 0 h 88"/>
                  <a:gd name="T12" fmla="*/ 14 w 17"/>
                  <a:gd name="T13" fmla="*/ 0 h 88"/>
                  <a:gd name="T14" fmla="*/ 17 w 17"/>
                  <a:gd name="T15" fmla="*/ 4 h 88"/>
                  <a:gd name="T16" fmla="*/ 17 w 17"/>
                  <a:gd name="T17" fmla="*/ 8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8">
                    <a:moveTo>
                      <a:pt x="17" y="84"/>
                    </a:moveTo>
                    <a:cubicBezTo>
                      <a:pt x="17" y="86"/>
                      <a:pt x="15" y="88"/>
                      <a:pt x="14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6"/>
                      <a:pt x="0" y="8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7" y="2"/>
                      <a:pt x="17" y="4"/>
                    </a:cubicBezTo>
                    <a:lnTo>
                      <a:pt x="17" y="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09" name="Freeform 78"/>
              <p:cNvSpPr/>
              <p:nvPr/>
            </p:nvSpPr>
            <p:spPr bwMode="auto">
              <a:xfrm>
                <a:off x="6249988" y="3302000"/>
                <a:ext cx="127000" cy="33338"/>
              </a:xfrm>
              <a:custGeom>
                <a:avLst/>
                <a:gdLst>
                  <a:gd name="T0" fmla="*/ 33 w 33"/>
                  <a:gd name="T1" fmla="*/ 7 h 9"/>
                  <a:gd name="T2" fmla="*/ 31 w 33"/>
                  <a:gd name="T3" fmla="*/ 9 h 9"/>
                  <a:gd name="T4" fmla="*/ 2 w 33"/>
                  <a:gd name="T5" fmla="*/ 9 h 9"/>
                  <a:gd name="T6" fmla="*/ 0 w 33"/>
                  <a:gd name="T7" fmla="*/ 7 h 9"/>
                  <a:gd name="T8" fmla="*/ 0 w 33"/>
                  <a:gd name="T9" fmla="*/ 3 h 9"/>
                  <a:gd name="T10" fmla="*/ 2 w 33"/>
                  <a:gd name="T11" fmla="*/ 0 h 9"/>
                  <a:gd name="T12" fmla="*/ 31 w 33"/>
                  <a:gd name="T13" fmla="*/ 0 h 9"/>
                  <a:gd name="T14" fmla="*/ 33 w 33"/>
                  <a:gd name="T15" fmla="*/ 3 h 9"/>
                  <a:gd name="T16" fmla="*/ 33 w 33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9">
                    <a:moveTo>
                      <a:pt x="33" y="7"/>
                    </a:moveTo>
                    <a:cubicBezTo>
                      <a:pt x="33" y="8"/>
                      <a:pt x="32" y="9"/>
                      <a:pt x="3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1"/>
                      <a:pt x="33" y="3"/>
                    </a:cubicBezTo>
                    <a:lnTo>
                      <a:pt x="33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10" name="Oval 79"/>
              <p:cNvSpPr>
                <a:spLocks noChangeArrowheads="1"/>
              </p:cNvSpPr>
              <p:nvPr/>
            </p:nvSpPr>
            <p:spPr bwMode="auto">
              <a:xfrm>
                <a:off x="6230938" y="330200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11" name="Oval 80"/>
              <p:cNvSpPr>
                <a:spLocks noChangeArrowheads="1"/>
              </p:cNvSpPr>
              <p:nvPr/>
            </p:nvSpPr>
            <p:spPr bwMode="auto">
              <a:xfrm>
                <a:off x="6338888" y="3302000"/>
                <a:ext cx="57150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12" name="Freeform 81"/>
              <p:cNvSpPr/>
              <p:nvPr/>
            </p:nvSpPr>
            <p:spPr bwMode="auto">
              <a:xfrm>
                <a:off x="5834063" y="3663950"/>
                <a:ext cx="527050" cy="22225"/>
              </a:xfrm>
              <a:custGeom>
                <a:avLst/>
                <a:gdLst>
                  <a:gd name="T0" fmla="*/ 138 w 138"/>
                  <a:gd name="T1" fmla="*/ 3 h 6"/>
                  <a:gd name="T2" fmla="*/ 135 w 138"/>
                  <a:gd name="T3" fmla="*/ 6 h 6"/>
                  <a:gd name="T4" fmla="*/ 3 w 138"/>
                  <a:gd name="T5" fmla="*/ 6 h 6"/>
                  <a:gd name="T6" fmla="*/ 0 w 138"/>
                  <a:gd name="T7" fmla="*/ 3 h 6"/>
                  <a:gd name="T8" fmla="*/ 0 w 138"/>
                  <a:gd name="T9" fmla="*/ 3 h 6"/>
                  <a:gd name="T10" fmla="*/ 3 w 138"/>
                  <a:gd name="T11" fmla="*/ 0 h 6"/>
                  <a:gd name="T12" fmla="*/ 135 w 138"/>
                  <a:gd name="T13" fmla="*/ 0 h 6"/>
                  <a:gd name="T14" fmla="*/ 138 w 138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6">
                    <a:moveTo>
                      <a:pt x="138" y="3"/>
                    </a:moveTo>
                    <a:cubicBezTo>
                      <a:pt x="138" y="5"/>
                      <a:pt x="137" y="6"/>
                      <a:pt x="13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7" y="0"/>
                      <a:pt x="138" y="1"/>
                      <a:pt x="138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13" name="Freeform 82"/>
              <p:cNvSpPr/>
              <p:nvPr/>
            </p:nvSpPr>
            <p:spPr bwMode="auto">
              <a:xfrm>
                <a:off x="5834063" y="3694113"/>
                <a:ext cx="527050" cy="22225"/>
              </a:xfrm>
              <a:custGeom>
                <a:avLst/>
                <a:gdLst>
                  <a:gd name="T0" fmla="*/ 138 w 138"/>
                  <a:gd name="T1" fmla="*/ 3 h 6"/>
                  <a:gd name="T2" fmla="*/ 135 w 138"/>
                  <a:gd name="T3" fmla="*/ 6 h 6"/>
                  <a:gd name="T4" fmla="*/ 3 w 138"/>
                  <a:gd name="T5" fmla="*/ 6 h 6"/>
                  <a:gd name="T6" fmla="*/ 0 w 138"/>
                  <a:gd name="T7" fmla="*/ 3 h 6"/>
                  <a:gd name="T8" fmla="*/ 0 w 138"/>
                  <a:gd name="T9" fmla="*/ 3 h 6"/>
                  <a:gd name="T10" fmla="*/ 3 w 138"/>
                  <a:gd name="T11" fmla="*/ 0 h 6"/>
                  <a:gd name="T12" fmla="*/ 135 w 138"/>
                  <a:gd name="T13" fmla="*/ 0 h 6"/>
                  <a:gd name="T14" fmla="*/ 138 w 138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6">
                    <a:moveTo>
                      <a:pt x="138" y="3"/>
                    </a:moveTo>
                    <a:cubicBezTo>
                      <a:pt x="138" y="5"/>
                      <a:pt x="137" y="6"/>
                      <a:pt x="13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7" y="0"/>
                      <a:pt x="138" y="1"/>
                      <a:pt x="138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  <p:sp>
            <p:nvSpPr>
              <p:cNvPr id="114" name="Freeform 83"/>
              <p:cNvSpPr/>
              <p:nvPr/>
            </p:nvSpPr>
            <p:spPr bwMode="auto">
              <a:xfrm>
                <a:off x="5834063" y="3724275"/>
                <a:ext cx="527050" cy="22225"/>
              </a:xfrm>
              <a:custGeom>
                <a:avLst/>
                <a:gdLst>
                  <a:gd name="T0" fmla="*/ 138 w 138"/>
                  <a:gd name="T1" fmla="*/ 3 h 6"/>
                  <a:gd name="T2" fmla="*/ 135 w 138"/>
                  <a:gd name="T3" fmla="*/ 6 h 6"/>
                  <a:gd name="T4" fmla="*/ 3 w 138"/>
                  <a:gd name="T5" fmla="*/ 6 h 6"/>
                  <a:gd name="T6" fmla="*/ 0 w 138"/>
                  <a:gd name="T7" fmla="*/ 3 h 6"/>
                  <a:gd name="T8" fmla="*/ 0 w 138"/>
                  <a:gd name="T9" fmla="*/ 3 h 6"/>
                  <a:gd name="T10" fmla="*/ 3 w 138"/>
                  <a:gd name="T11" fmla="*/ 0 h 6"/>
                  <a:gd name="T12" fmla="*/ 135 w 138"/>
                  <a:gd name="T13" fmla="*/ 0 h 6"/>
                  <a:gd name="T14" fmla="*/ 138 w 138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6">
                    <a:moveTo>
                      <a:pt x="138" y="3"/>
                    </a:moveTo>
                    <a:cubicBezTo>
                      <a:pt x="138" y="4"/>
                      <a:pt x="137" y="6"/>
                      <a:pt x="13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7" y="0"/>
                      <a:pt x="138" y="1"/>
                      <a:pt x="138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34" tIns="45717" rIns="91434" bIns="45717" numCol="1" anchor="t" anchorCtr="0" compatLnSpc="1"/>
              <a:lstStyle/>
              <a:p>
                <a:pPr>
                  <a:lnSpc>
                    <a:spcPts val="2200"/>
                  </a:lnSpc>
                </a:pPr>
                <a:endParaRPr lang="zh-CN" altLang="en-US" sz="1400"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7" name="矩形 6"/>
          <p:cNvSpPr/>
          <p:nvPr/>
        </p:nvSpPr>
        <p:spPr>
          <a:xfrm>
            <a:off x="311169" y="448147"/>
            <a:ext cx="573895" cy="55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5023" y="198"/>
            <a:ext cx="538090" cy="8386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8046" y="482886"/>
            <a:ext cx="15240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总结与反思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81780" y="1211580"/>
            <a:ext cx="7824470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 smtClean="0"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</a:rPr>
              <a:t>总结：</a:t>
            </a:r>
            <a:endParaRPr lang="zh-CN" altLang="en-US" kern="0" dirty="0" smtClean="0"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1、交替测试模块时，模块涉及功能考虑不全面；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2、系统前期功能需求文档比较笼统，导致很多之前的逻辑交互无法明确；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3、测试过程中缺乏专项测试，例如稳定性测试、弱网测试、暴力测试等；                                  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4、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2021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年严重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bug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占比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9%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，但是同类问题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出现最多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是导出类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Lato Light" charset="0"/>
              </a:rPr>
              <a:t>报错；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Lato Light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81780" y="2970530"/>
            <a:ext cx="7661275" cy="2445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反思：</a:t>
            </a:r>
            <a:endParaRPr lang="zh-CN" altLang="en-US" kern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Open Sans Cond Light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1</a:t>
            </a:r>
            <a:r>
              <a:rPr lang="zh-CN" altLang="en-US" sz="12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、测试人员应该多了解其他测试人员的需求，清晰各个需求之间的逻辑关系，这样在交替测试模块时，才能避免漏测；</a:t>
            </a:r>
            <a:endParaRPr lang="zh-CN" altLang="en-US" sz="1200" kern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Open Sans Cond Light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2</a:t>
            </a:r>
            <a:r>
              <a:rPr lang="zh-CN" altLang="en-US" sz="12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、设计用例时，要细化测试用例，描述清晰测试点，步骤，并且要及时更新用例逻辑，便于后期他人员阅读；</a:t>
            </a:r>
            <a:endParaRPr lang="zh-CN" altLang="en-US" sz="1200" kern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Open Sans Cond Light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3</a:t>
            </a:r>
            <a:r>
              <a:rPr lang="zh-CN" altLang="en-US" sz="12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、根据门店实际网络环境，用户使用习惯等，应该多考虑网络差，电脑卡顿等情况测试，才能更贴合用户</a:t>
            </a:r>
            <a:r>
              <a:rPr lang="zh-CN" altLang="en-US" sz="12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实际使用</a:t>
            </a:r>
            <a:r>
              <a:rPr lang="zh-CN" altLang="en-US" sz="12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场景。</a:t>
            </a:r>
            <a:endParaRPr lang="zh-CN" altLang="en-US" sz="1200" kern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Open Sans Cond Light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4</a:t>
            </a:r>
            <a:r>
              <a:rPr lang="zh-CN" altLang="en-US" sz="1200" kern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、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对于通用测试或项目中出现次数最多的同类问题，测试可以形成文档，</a:t>
            </a:r>
            <a:r>
              <a:rPr lang="zh-CN" altLang="en-US" sz="1200" kern="0" dirty="0" smtClean="0">
                <a:latin typeface="微软雅黑" panose="020B0503020204020204" charset="-122"/>
                <a:ea typeface="微软雅黑" panose="020B0503020204020204" charset="-122"/>
                <a:cs typeface="Open Sans Condensed Light" pitchFamily="34" charset="0"/>
                <a:sym typeface="Open Sans Cond Light" charset="0"/>
              </a:rPr>
              <a:t>对组内人员进行宣导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，例如，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10/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页的分页问题，测试过程中出现过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次分页问题，导出报错问题。</a:t>
            </a:r>
            <a:endParaRPr lang="zh-CN" altLang="en-US" sz="1200" kern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Open Sans Condensed Light" pitchFamily="34" charset="0"/>
              <a:sym typeface="Open Sans Cond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401955"/>
            <a:ext cx="453600" cy="436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</p:bld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KSO_WM_UNIT_TABLE_BEAUTIFY" val="smartTable{5bd9161d-00bc-4535-b9c8-fea0c548e526}"/>
</p:tagLst>
</file>

<file path=ppt/tags/tag5.xml><?xml version="1.0" encoding="utf-8"?>
<p:tagLst xmlns:p="http://schemas.openxmlformats.org/presentationml/2006/main">
  <p:tag name="KSO_WPP_MARK_KEY" val="d6893543-246b-48e7-97e8-8639cb56c8f6"/>
  <p:tag name="commondata" val="eyJoZGlkIjoiMTdkMTA3MmU0NzUzMTIzYzNhY2FmNDUyY2E3NWM5OTEifQ=="/>
</p:tagLst>
</file>

<file path=ppt/theme/theme1.xml><?xml version="1.0" encoding="utf-8"?>
<a:theme xmlns:a="http://schemas.openxmlformats.org/drawingml/2006/main" name="Office 主题">
  <a:themeElements>
    <a:clrScheme name="LUXE Orange Team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FF6800"/>
      </a:accent1>
      <a:accent2>
        <a:srgbClr val="FF7200"/>
      </a:accent2>
      <a:accent3>
        <a:srgbClr val="FF7D00"/>
      </a:accent3>
      <a:accent4>
        <a:srgbClr val="FF8700"/>
      </a:accent4>
      <a:accent5>
        <a:srgbClr val="FF9100"/>
      </a:accent5>
      <a:accent6>
        <a:srgbClr val="FF9A00"/>
      </a:accent6>
      <a:hlink>
        <a:srgbClr val="5B9BD5"/>
      </a:hlink>
      <a:folHlink>
        <a:srgbClr val="70AD4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2186</Words>
  <Application>WPS 演示</Application>
  <PresentationFormat>宽屏</PresentationFormat>
  <Paragraphs>289</Paragraphs>
  <Slides>15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Consolas</vt:lpstr>
      <vt:lpstr>思源黑体 CN Normal</vt:lpstr>
      <vt:lpstr>Gill Sans</vt:lpstr>
      <vt:lpstr>Gill Sans MT</vt:lpstr>
      <vt:lpstr>Bebas Neue</vt:lpstr>
      <vt:lpstr>Lato Light</vt:lpstr>
      <vt:lpstr>Segoe Print</vt:lpstr>
      <vt:lpstr>Lato Regular</vt:lpstr>
      <vt:lpstr>Lato</vt:lpstr>
      <vt:lpstr>MS PGothic</vt:lpstr>
      <vt:lpstr>Open Sans Condensed Light</vt:lpstr>
      <vt:lpstr>Open Sans Cond Light</vt:lpstr>
      <vt:lpstr>方正宋刻本秀楷简体</vt:lpstr>
      <vt:lpstr>Calibri</vt:lpstr>
      <vt:lpstr>Arial Unicode MS</vt:lpstr>
      <vt:lpstr>Calibri Light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周周转转</cp:lastModifiedBy>
  <cp:revision>381</cp:revision>
  <dcterms:created xsi:type="dcterms:W3CDTF">2017-07-10T15:01:00Z</dcterms:created>
  <dcterms:modified xsi:type="dcterms:W3CDTF">2023-11-28T00:35:59Z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C88E3892238840B0BC3EA169AE35D45C</vt:lpwstr>
  </property>
</Properties>
</file>